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71"/>
  </p:notesMasterIdLst>
  <p:sldIdLst>
    <p:sldId id="789" r:id="rId2"/>
    <p:sldId id="1061" r:id="rId3"/>
    <p:sldId id="1062" r:id="rId4"/>
    <p:sldId id="792" r:id="rId5"/>
    <p:sldId id="863" r:id="rId6"/>
    <p:sldId id="878" r:id="rId7"/>
    <p:sldId id="796" r:id="rId8"/>
    <p:sldId id="797" r:id="rId9"/>
    <p:sldId id="798" r:id="rId10"/>
    <p:sldId id="799" r:id="rId11"/>
    <p:sldId id="879" r:id="rId12"/>
    <p:sldId id="800" r:id="rId13"/>
    <p:sldId id="802" r:id="rId14"/>
    <p:sldId id="864" r:id="rId15"/>
    <p:sldId id="880" r:id="rId16"/>
    <p:sldId id="877" r:id="rId17"/>
    <p:sldId id="805" r:id="rId18"/>
    <p:sldId id="806" r:id="rId19"/>
    <p:sldId id="865" r:id="rId20"/>
    <p:sldId id="876" r:id="rId21"/>
    <p:sldId id="808" r:id="rId22"/>
    <p:sldId id="810" r:id="rId23"/>
    <p:sldId id="811" r:id="rId24"/>
    <p:sldId id="812" r:id="rId25"/>
    <p:sldId id="813" r:id="rId26"/>
    <p:sldId id="881" r:id="rId27"/>
    <p:sldId id="815" r:id="rId28"/>
    <p:sldId id="874" r:id="rId29"/>
    <p:sldId id="817" r:id="rId30"/>
    <p:sldId id="818" r:id="rId31"/>
    <p:sldId id="819" r:id="rId32"/>
    <p:sldId id="820" r:id="rId33"/>
    <p:sldId id="821" r:id="rId34"/>
    <p:sldId id="822" r:id="rId35"/>
    <p:sldId id="875" r:id="rId36"/>
    <p:sldId id="824" r:id="rId37"/>
    <p:sldId id="825" r:id="rId38"/>
    <p:sldId id="826" r:id="rId39"/>
    <p:sldId id="827" r:id="rId40"/>
    <p:sldId id="882" r:id="rId41"/>
    <p:sldId id="829" r:id="rId42"/>
    <p:sldId id="830" r:id="rId43"/>
    <p:sldId id="831" r:id="rId44"/>
    <p:sldId id="832" r:id="rId45"/>
    <p:sldId id="833" r:id="rId46"/>
    <p:sldId id="883" r:id="rId47"/>
    <p:sldId id="841" r:id="rId48"/>
    <p:sldId id="842" r:id="rId49"/>
    <p:sldId id="843" r:id="rId50"/>
    <p:sldId id="873" r:id="rId51"/>
    <p:sldId id="844" r:id="rId52"/>
    <p:sldId id="845" r:id="rId53"/>
    <p:sldId id="846" r:id="rId54"/>
    <p:sldId id="847" r:id="rId55"/>
    <p:sldId id="848" r:id="rId56"/>
    <p:sldId id="849" r:id="rId57"/>
    <p:sldId id="850" r:id="rId58"/>
    <p:sldId id="851" r:id="rId59"/>
    <p:sldId id="852" r:id="rId60"/>
    <p:sldId id="853" r:id="rId61"/>
    <p:sldId id="854" r:id="rId62"/>
    <p:sldId id="866" r:id="rId63"/>
    <p:sldId id="855" r:id="rId64"/>
    <p:sldId id="856" r:id="rId65"/>
    <p:sldId id="871" r:id="rId66"/>
    <p:sldId id="858" r:id="rId67"/>
    <p:sldId id="872" r:id="rId68"/>
    <p:sldId id="860" r:id="rId69"/>
    <p:sldId id="862" r:id="rId70"/>
  </p:sldIdLst>
  <p:sldSz cx="10160000" cy="5715000"/>
  <p:notesSz cx="6858000" cy="9144000"/>
  <p:defaultTextStyle>
    <a:defPPr>
      <a:defRPr lang="zh-CN"/>
    </a:defPPr>
    <a:lvl1pPr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1pPr>
    <a:lvl2pPr marL="4556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2pPr>
    <a:lvl3pPr marL="9128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3pPr>
    <a:lvl4pPr marL="13700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4pPr>
    <a:lvl5pPr marL="18272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303E1"/>
    <a:srgbClr val="CC0099"/>
    <a:srgbClr val="3522A8"/>
    <a:srgbClr val="2F0DBD"/>
    <a:srgbClr val="0000CC"/>
    <a:srgbClr val="CEF608"/>
    <a:srgbClr val="FC6A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5972" autoAdjust="0"/>
  </p:normalViewPr>
  <p:slideViewPr>
    <p:cSldViewPr>
      <p:cViewPr varScale="1">
        <p:scale>
          <a:sx n="98" d="100"/>
          <a:sy n="98" d="100"/>
        </p:scale>
        <p:origin x="830" y="82"/>
      </p:cViewPr>
      <p:guideLst>
        <p:guide orient="horz" pos="1800"/>
        <p:guide pos="3200"/>
      </p:guideLst>
    </p:cSldViewPr>
  </p:slideViewPr>
  <p:outlineViewPr>
    <p:cViewPr>
      <p:scale>
        <a:sx n="33" d="100"/>
        <a:sy n="33" d="100"/>
      </p:scale>
      <p:origin x="0" y="1440"/>
    </p:cViewPr>
  </p:outlineViewPr>
  <p:notesTextViewPr>
    <p:cViewPr>
      <p:scale>
        <a:sx n="100" d="100"/>
        <a:sy n="100" d="100"/>
      </p:scale>
      <p:origin x="0" y="0"/>
    </p:cViewPr>
  </p:notesTextViewPr>
  <p:sorterViewPr>
    <p:cViewPr>
      <p:scale>
        <a:sx n="100" d="100"/>
        <a:sy n="100" d="100"/>
      </p:scale>
      <p:origin x="0" y="47832"/>
    </p:cViewPr>
  </p:sorterViewPr>
  <p:notesViewPr>
    <p:cSldViewPr>
      <p:cViewPr>
        <p:scale>
          <a:sx n="100" d="100"/>
          <a:sy n="100" d="100"/>
        </p:scale>
        <p:origin x="-78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kumimoji="1" sz="1200">
                <a:latin typeface="Times New Roman" pitchFamily="18" charset="0"/>
              </a:defRPr>
            </a:lvl1pPr>
          </a:lstStyle>
          <a:p>
            <a:pPr>
              <a:defRPr/>
            </a:pPr>
            <a:endParaRPr lang="en-US" altLang="zh-CN"/>
          </a:p>
        </p:txBody>
      </p:sp>
      <p:sp>
        <p:nvSpPr>
          <p:cNvPr id="4608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1" sz="1200">
                <a:latin typeface="Times New Roman" pitchFamily="18" charset="0"/>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608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latin typeface="Times New Roman" pitchFamily="18" charset="0"/>
              </a:defRPr>
            </a:lvl1pPr>
          </a:lstStyle>
          <a:p>
            <a:pPr>
              <a:defRPr/>
            </a:pPr>
            <a:endParaRPr lang="en-US" altLang="zh-CN"/>
          </a:p>
        </p:txBody>
      </p:sp>
      <p:sp>
        <p:nvSpPr>
          <p:cNvPr id="4608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5B52961A-748E-4536-96FA-E9B2008B545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56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28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00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72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5848" algn="l" defTabSz="914339" rtl="0" eaLnBrk="1" latinLnBrk="0" hangingPunct="1">
      <a:defRPr sz="1200" kern="1200">
        <a:solidFill>
          <a:schemeClr val="tx1"/>
        </a:solidFill>
        <a:latin typeface="+mn-lt"/>
        <a:ea typeface="+mn-ea"/>
        <a:cs typeface="+mn-cs"/>
      </a:defRPr>
    </a:lvl6pPr>
    <a:lvl7pPr marL="2743017" algn="l" defTabSz="914339" rtl="0" eaLnBrk="1" latinLnBrk="0" hangingPunct="1">
      <a:defRPr sz="1200" kern="1200">
        <a:solidFill>
          <a:schemeClr val="tx1"/>
        </a:solidFill>
        <a:latin typeface="+mn-lt"/>
        <a:ea typeface="+mn-ea"/>
        <a:cs typeface="+mn-cs"/>
      </a:defRPr>
    </a:lvl7pPr>
    <a:lvl8pPr marL="3200186" algn="l" defTabSz="914339" rtl="0" eaLnBrk="1" latinLnBrk="0" hangingPunct="1">
      <a:defRPr sz="1200" kern="1200">
        <a:solidFill>
          <a:schemeClr val="tx1"/>
        </a:solidFill>
        <a:latin typeface="+mn-lt"/>
        <a:ea typeface="+mn-ea"/>
        <a:cs typeface="+mn-cs"/>
      </a:defRPr>
    </a:lvl8pPr>
    <a:lvl9pPr marL="3657356" algn="l" defTabSz="9143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AE73A58-230A-4D57-9F8C-71499C9319EE}" type="slidenum">
              <a:rPr lang="en-US" altLang="zh-CN" smtClean="0"/>
              <a:pPr>
                <a:spcBef>
                  <a:spcPct val="0"/>
                </a:spcBef>
              </a:pPr>
              <a:t>2</a:t>
            </a:fld>
            <a:endParaRPr lang="en-US" altLang="zh-CN"/>
          </a:p>
        </p:txBody>
      </p:sp>
      <p:sp>
        <p:nvSpPr>
          <p:cNvPr id="27651" name="Rectangle 2"/>
          <p:cNvSpPr>
            <a:spLocks noGrp="1" noRot="1" noChangeAspect="1" noChangeArrowheads="1" noTextEdit="1"/>
          </p:cNvSpPr>
          <p:nvPr>
            <p:ph type="sldImg"/>
          </p:nvPr>
        </p:nvSpPr>
        <p:spPr>
          <a:xfrm>
            <a:off x="381000" y="685800"/>
            <a:ext cx="6096000" cy="3429000"/>
          </a:xfrm>
          <a:ln/>
        </p:spPr>
      </p:sp>
      <p:sp>
        <p:nvSpPr>
          <p:cNvPr id="27652" name="Rectangle 3"/>
          <p:cNvSpPr>
            <a:spLocks noGrp="1" noChangeArrowheads="1"/>
          </p:cNvSpPr>
          <p:nvPr>
            <p:ph type="body" idx="1"/>
          </p:nvPr>
        </p:nvSpPr>
        <p:spPr>
          <a:noFill/>
        </p:spPr>
        <p:txBody>
          <a:bodyPr/>
          <a:lstStyle/>
          <a:p>
            <a:pPr eaLnBrk="1" hangingPunct="1"/>
            <a:endParaRPr lang="en-US" altLang="zh-CN"/>
          </a:p>
        </p:txBody>
      </p:sp>
    </p:spTree>
    <p:extLst>
      <p:ext uri="{BB962C8B-B14F-4D97-AF65-F5344CB8AC3E}">
        <p14:creationId xmlns:p14="http://schemas.microsoft.com/office/powerpoint/2010/main" val="54194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AE73A58-230A-4D57-9F8C-71499C9319EE}" type="slidenum">
              <a:rPr lang="en-US" altLang="zh-CN" smtClean="0"/>
              <a:pPr>
                <a:spcBef>
                  <a:spcPct val="0"/>
                </a:spcBef>
              </a:pPr>
              <a:t>3</a:t>
            </a:fld>
            <a:endParaRPr lang="en-US" altLang="zh-CN"/>
          </a:p>
        </p:txBody>
      </p:sp>
      <p:sp>
        <p:nvSpPr>
          <p:cNvPr id="27651" name="Rectangle 2"/>
          <p:cNvSpPr>
            <a:spLocks noGrp="1" noRot="1" noChangeAspect="1" noChangeArrowheads="1" noTextEdit="1"/>
          </p:cNvSpPr>
          <p:nvPr>
            <p:ph type="sldImg"/>
          </p:nvPr>
        </p:nvSpPr>
        <p:spPr>
          <a:xfrm>
            <a:off x="381000" y="685800"/>
            <a:ext cx="6096000" cy="3429000"/>
          </a:xfrm>
          <a:ln/>
        </p:spPr>
      </p:sp>
      <p:sp>
        <p:nvSpPr>
          <p:cNvPr id="27652" name="Rectangle 3"/>
          <p:cNvSpPr>
            <a:spLocks noGrp="1" noChangeArrowheads="1"/>
          </p:cNvSpPr>
          <p:nvPr>
            <p:ph type="body" idx="1"/>
          </p:nvPr>
        </p:nvSpPr>
        <p:spPr>
          <a:noFill/>
        </p:spPr>
        <p:txBody>
          <a:bodyPr/>
          <a:lstStyle/>
          <a:p>
            <a:pPr eaLnBrk="1" hangingPunct="1"/>
            <a:endParaRPr lang="en-US" altLang="zh-CN"/>
          </a:p>
        </p:txBody>
      </p:sp>
    </p:spTree>
    <p:extLst>
      <p:ext uri="{BB962C8B-B14F-4D97-AF65-F5344CB8AC3E}">
        <p14:creationId xmlns:p14="http://schemas.microsoft.com/office/powerpoint/2010/main" val="75036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xfrm>
            <a:off x="381000" y="685800"/>
            <a:ext cx="6096000" cy="3429000"/>
          </a:xfrm>
          <a:ln/>
        </p:spPr>
      </p:sp>
      <p:sp>
        <p:nvSpPr>
          <p:cNvPr id="3" name="备注占位符 2"/>
          <p:cNvSpPr>
            <a:spLocks noGrp="1"/>
          </p:cNvSpPr>
          <p:nvPr>
            <p:ph type="body" idx="1"/>
          </p:nvPr>
        </p:nvSpPr>
        <p:spPr/>
        <p:txBody>
          <a:bodyPr>
            <a:normAutofit fontScale="32500" lnSpcReduction="20000"/>
          </a:bodyPr>
          <a:lstStyle/>
          <a:p>
            <a:pPr>
              <a:defRPr/>
            </a:pPr>
            <a:r>
              <a:rPr lang="en-US" altLang="zh-CN" dirty="0">
                <a:effectLst>
                  <a:outerShdw blurRad="38100" dist="38100" dir="2700000" algn="tl">
                    <a:srgbClr val="C0C0C0"/>
                  </a:outerShdw>
                </a:effectLst>
              </a:rPr>
              <a:t>Oracle </a:t>
            </a:r>
            <a:r>
              <a:rPr lang="zh-CN" altLang="en-US" dirty="0">
                <a:effectLst>
                  <a:outerShdw blurRad="38100" dist="38100" dir="2700000" algn="tl">
                    <a:srgbClr val="C0C0C0"/>
                  </a:outerShdw>
                </a:effectLst>
              </a:rPr>
              <a:t>创建触发器语法格式：</a:t>
            </a:r>
            <a:endParaRPr lang="en-US" altLang="zh-CN" dirty="0">
              <a:effectLst>
                <a:outerShdw blurRad="38100" dist="38100" dir="2700000" algn="tl">
                  <a:srgbClr val="C0C0C0"/>
                </a:outerShdw>
              </a:effectLst>
            </a:endParaRPr>
          </a:p>
          <a:p>
            <a:pPr>
              <a:defRPr/>
            </a:pPr>
            <a:endParaRPr lang="en-US" dirty="0"/>
          </a:p>
          <a:p>
            <a:pPr>
              <a:defRPr/>
            </a:pPr>
            <a:r>
              <a:rPr lang="en-US" dirty="0"/>
              <a:t>CREATE [OR REPLACE] TIGGER </a:t>
            </a:r>
            <a:r>
              <a:rPr lang="zh-CN" altLang="en-US" dirty="0"/>
              <a:t>触发器名 </a:t>
            </a:r>
            <a:endParaRPr lang="en-US" altLang="zh-CN" dirty="0"/>
          </a:p>
          <a:p>
            <a:pPr>
              <a:defRPr/>
            </a:pPr>
            <a:r>
              <a:rPr lang="en-US" altLang="zh-CN" dirty="0"/>
              <a:t>[BEFORE | AFTER ]</a:t>
            </a:r>
            <a:r>
              <a:rPr lang="zh-CN" altLang="en-US" dirty="0"/>
              <a:t> 触发事件 </a:t>
            </a:r>
            <a:r>
              <a:rPr lang="en-US" dirty="0"/>
              <a:t>ON </a:t>
            </a:r>
            <a:r>
              <a:rPr lang="zh-CN" altLang="en-US" dirty="0"/>
              <a:t>表名</a:t>
            </a:r>
          </a:p>
          <a:p>
            <a:pPr>
              <a:defRPr/>
            </a:pPr>
            <a:r>
              <a:rPr lang="en-US" altLang="zh-CN" dirty="0"/>
              <a:t>[</a:t>
            </a:r>
            <a:r>
              <a:rPr lang="en-US" dirty="0"/>
              <a:t>FOR EACH ROW]  [WHEN </a:t>
            </a:r>
            <a:r>
              <a:rPr lang="zh-CN" altLang="en-US" dirty="0"/>
              <a:t>触发条件</a:t>
            </a:r>
            <a:r>
              <a:rPr lang="en-US" altLang="zh-CN" dirty="0"/>
              <a:t>]</a:t>
            </a:r>
          </a:p>
          <a:p>
            <a:pPr>
              <a:defRPr/>
            </a:pPr>
            <a:r>
              <a:rPr lang="en-US" altLang="zh-CN" dirty="0"/>
              <a:t>[DECLARE </a:t>
            </a:r>
          </a:p>
          <a:p>
            <a:pPr>
              <a:defRPr/>
            </a:pPr>
            <a:r>
              <a:rPr lang="en-US" altLang="zh-CN" dirty="0"/>
              <a:t>   </a:t>
            </a:r>
            <a:r>
              <a:rPr lang="zh-CN" altLang="en-US" dirty="0"/>
              <a:t>说明部分</a:t>
            </a:r>
            <a:r>
              <a:rPr lang="en-US" altLang="zh-CN" dirty="0"/>
              <a:t>]</a:t>
            </a:r>
            <a:r>
              <a:rPr lang="zh-CN" altLang="en-US" dirty="0"/>
              <a:t> </a:t>
            </a:r>
            <a:endParaRPr lang="en-US" dirty="0"/>
          </a:p>
          <a:p>
            <a:pPr>
              <a:defRPr/>
            </a:pPr>
            <a:r>
              <a:rPr lang="en-US" dirty="0"/>
              <a:t>BEGIN</a:t>
            </a:r>
          </a:p>
          <a:p>
            <a:pPr>
              <a:defRPr/>
            </a:pPr>
            <a:r>
              <a:rPr lang="zh-CN" altLang="en-US" dirty="0"/>
              <a:t>   执行语句</a:t>
            </a:r>
          </a:p>
          <a:p>
            <a:pPr>
              <a:defRPr/>
            </a:pPr>
            <a:r>
              <a:rPr lang="en-US" dirty="0"/>
              <a:t>END</a:t>
            </a:r>
          </a:p>
          <a:p>
            <a:pPr>
              <a:defRPr/>
            </a:pPr>
            <a:endParaRPr lang="en-US" altLang="zh-CN" dirty="0"/>
          </a:p>
          <a:p>
            <a:pPr>
              <a:defRPr/>
            </a:pPr>
            <a:r>
              <a:rPr lang="zh-CN" altLang="en-US" dirty="0"/>
              <a:t>另一个例子：</a:t>
            </a:r>
            <a:endParaRPr lang="en-US" altLang="zh-CN" dirty="0"/>
          </a:p>
          <a:p>
            <a:pPr>
              <a:defRPr/>
            </a:pPr>
            <a:r>
              <a:rPr lang="en-US" altLang="zh-CN" dirty="0"/>
              <a:t>CREATE or replace TRIGGER  MY_TRIGGER1</a:t>
            </a:r>
          </a:p>
          <a:p>
            <a:pPr>
              <a:defRPr/>
            </a:pPr>
            <a:r>
              <a:rPr lang="en-US" altLang="zh-CN" dirty="0"/>
              <a:t>after  UPDATE  OF grade  ON  sc</a:t>
            </a:r>
          </a:p>
          <a:p>
            <a:pPr>
              <a:defRPr/>
            </a:pPr>
            <a:r>
              <a:rPr lang="en-US" altLang="zh-CN" dirty="0"/>
              <a:t>referencing new as </a:t>
            </a:r>
            <a:r>
              <a:rPr lang="en-US" altLang="zh-CN" dirty="0" err="1"/>
              <a:t>nnew</a:t>
            </a:r>
            <a:r>
              <a:rPr lang="en-US" altLang="zh-CN" dirty="0"/>
              <a:t> FOR  EACH  ROW</a:t>
            </a:r>
          </a:p>
          <a:p>
            <a:pPr>
              <a:defRPr/>
            </a:pPr>
            <a:r>
              <a:rPr lang="en-US" altLang="zh-CN" dirty="0"/>
              <a:t>WHEN (</a:t>
            </a:r>
            <a:r>
              <a:rPr lang="en-US" altLang="zh-CN" dirty="0" err="1"/>
              <a:t>NNEW.grade</a:t>
            </a:r>
            <a:r>
              <a:rPr lang="en-US" altLang="zh-CN" dirty="0"/>
              <a:t>&gt;=60 and </a:t>
            </a:r>
            <a:r>
              <a:rPr lang="en-US" altLang="zh-CN" dirty="0" err="1"/>
              <a:t>old.grade</a:t>
            </a:r>
            <a:r>
              <a:rPr lang="en-US" altLang="zh-CN" dirty="0"/>
              <a:t>&lt;60)</a:t>
            </a:r>
          </a:p>
          <a:p>
            <a:pPr>
              <a:defRPr/>
            </a:pPr>
            <a:r>
              <a:rPr lang="en-US" altLang="zh-CN" dirty="0"/>
              <a:t>DECLARE </a:t>
            </a:r>
          </a:p>
          <a:p>
            <a:pPr>
              <a:defRPr/>
            </a:pPr>
            <a:r>
              <a:rPr lang="en-US" altLang="zh-CN" dirty="0"/>
              <a:t>BEGIN</a:t>
            </a:r>
          </a:p>
          <a:p>
            <a:pPr>
              <a:defRPr/>
            </a:pPr>
            <a:r>
              <a:rPr lang="en-US" altLang="zh-CN" dirty="0" err="1"/>
              <a:t>Raise_application_error</a:t>
            </a:r>
            <a:r>
              <a:rPr lang="en-US" altLang="zh-CN" dirty="0"/>
              <a:t>(-20001, '</a:t>
            </a:r>
            <a:r>
              <a:rPr lang="zh-CN" altLang="en-US" dirty="0"/>
              <a:t>不能更改不及格的成绩！</a:t>
            </a:r>
            <a:r>
              <a:rPr lang="en-US" altLang="zh-CN" dirty="0"/>
              <a:t>');  </a:t>
            </a:r>
          </a:p>
          <a:p>
            <a:pPr>
              <a:defRPr/>
            </a:pPr>
            <a:r>
              <a:rPr lang="en-US" altLang="zh-CN" dirty="0"/>
              <a:t>END  MY_TRIGGER1;</a:t>
            </a:r>
          </a:p>
          <a:p>
            <a:pPr>
              <a:defRPr/>
            </a:pPr>
            <a:r>
              <a:rPr lang="en-US" altLang="zh-CN" dirty="0"/>
              <a:t>/</a:t>
            </a:r>
          </a:p>
          <a:p>
            <a:pPr>
              <a:defRPr/>
            </a:pPr>
            <a:r>
              <a:rPr lang="zh-CN" altLang="en-US" dirty="0"/>
              <a:t>第</a:t>
            </a:r>
            <a:r>
              <a:rPr lang="en-US" altLang="zh-CN" dirty="0"/>
              <a:t>3</a:t>
            </a:r>
            <a:r>
              <a:rPr lang="zh-CN" altLang="en-US" dirty="0"/>
              <a:t>个例子：</a:t>
            </a:r>
            <a:endParaRPr lang="en-US" altLang="zh-CN" dirty="0"/>
          </a:p>
          <a:p>
            <a:pPr>
              <a:defRPr/>
            </a:pPr>
            <a:r>
              <a:rPr lang="en-US" altLang="zh-CN" dirty="0"/>
              <a:t>SET  SERVEROUTPUT  ON;</a:t>
            </a:r>
          </a:p>
          <a:p>
            <a:pPr>
              <a:defRPr/>
            </a:pPr>
            <a:r>
              <a:rPr lang="en-US" altLang="zh-CN" dirty="0"/>
              <a:t>CREATE or replace TRIGGER  MY_TRIGGER</a:t>
            </a:r>
          </a:p>
          <a:p>
            <a:pPr>
              <a:defRPr/>
            </a:pPr>
            <a:r>
              <a:rPr lang="en-US" altLang="zh-CN" dirty="0"/>
              <a:t>after  INSERT  OR UPDATE  OF </a:t>
            </a:r>
            <a:r>
              <a:rPr lang="en-US" altLang="zh-CN" dirty="0" err="1"/>
              <a:t>sno,sNAME</a:t>
            </a:r>
            <a:r>
              <a:rPr lang="en-US" altLang="zh-CN" dirty="0"/>
              <a:t>  ON  student</a:t>
            </a:r>
          </a:p>
          <a:p>
            <a:pPr>
              <a:defRPr/>
            </a:pPr>
            <a:r>
              <a:rPr lang="en-US" altLang="zh-CN" dirty="0"/>
              <a:t>referencing new as </a:t>
            </a:r>
            <a:r>
              <a:rPr lang="en-US" altLang="zh-CN" dirty="0" err="1"/>
              <a:t>nnew</a:t>
            </a:r>
            <a:r>
              <a:rPr lang="en-US" altLang="zh-CN" dirty="0"/>
              <a:t> FOR  EACH  ROW</a:t>
            </a:r>
          </a:p>
          <a:p>
            <a:pPr>
              <a:defRPr/>
            </a:pPr>
            <a:r>
              <a:rPr lang="en-US" altLang="zh-CN" dirty="0"/>
              <a:t>WHEN (</a:t>
            </a:r>
            <a:r>
              <a:rPr lang="en-US" altLang="zh-CN" dirty="0" err="1"/>
              <a:t>NNEW.sNAME</a:t>
            </a:r>
            <a:r>
              <a:rPr lang="en-US" altLang="zh-CN" dirty="0"/>
              <a:t>='DAVID')</a:t>
            </a:r>
          </a:p>
          <a:p>
            <a:pPr>
              <a:defRPr/>
            </a:pPr>
            <a:r>
              <a:rPr lang="en-US" altLang="zh-CN" dirty="0"/>
              <a:t>DECLARE </a:t>
            </a:r>
          </a:p>
          <a:p>
            <a:pPr>
              <a:defRPr/>
            </a:pPr>
            <a:r>
              <a:rPr lang="en-US" altLang="zh-CN" dirty="0" err="1"/>
              <a:t>pragma</a:t>
            </a:r>
            <a:r>
              <a:rPr lang="en-US" altLang="zh-CN" dirty="0"/>
              <a:t> </a:t>
            </a:r>
            <a:r>
              <a:rPr lang="en-US" altLang="zh-CN" dirty="0" err="1"/>
              <a:t>autonomous_transaction</a:t>
            </a:r>
            <a:r>
              <a:rPr lang="en-US" altLang="zh-CN" dirty="0"/>
              <a:t>;</a:t>
            </a:r>
          </a:p>
          <a:p>
            <a:pPr>
              <a:defRPr/>
            </a:pPr>
            <a:r>
              <a:rPr lang="en-US" altLang="zh-CN" dirty="0" err="1"/>
              <a:t>ssno</a:t>
            </a:r>
            <a:r>
              <a:rPr lang="en-US" altLang="zh-CN" dirty="0"/>
              <a:t>  student.sno  %TYPE;</a:t>
            </a:r>
          </a:p>
          <a:p>
            <a:pPr>
              <a:defRPr/>
            </a:pPr>
            <a:r>
              <a:rPr lang="en-US" altLang="zh-CN" dirty="0"/>
              <a:t>BEGIN</a:t>
            </a:r>
          </a:p>
          <a:p>
            <a:pPr>
              <a:defRPr/>
            </a:pPr>
            <a:r>
              <a:rPr lang="en-US" altLang="zh-CN" dirty="0"/>
              <a:t>SELECT  </a:t>
            </a:r>
            <a:r>
              <a:rPr lang="en-US" altLang="zh-CN" dirty="0" err="1"/>
              <a:t>sno</a:t>
            </a:r>
            <a:r>
              <a:rPr lang="en-US" altLang="zh-CN" dirty="0"/>
              <a:t>  INTO  </a:t>
            </a:r>
            <a:r>
              <a:rPr lang="en-US" altLang="zh-CN" dirty="0" err="1"/>
              <a:t>ssno</a:t>
            </a:r>
            <a:r>
              <a:rPr lang="en-US" altLang="zh-CN" dirty="0"/>
              <a:t>  FROM  student</a:t>
            </a:r>
          </a:p>
          <a:p>
            <a:pPr>
              <a:defRPr/>
            </a:pPr>
            <a:r>
              <a:rPr lang="en-US" altLang="zh-CN" dirty="0"/>
              <a:t>WHERE  </a:t>
            </a:r>
            <a:r>
              <a:rPr lang="en-US" altLang="zh-CN" dirty="0" err="1"/>
              <a:t>sname</a:t>
            </a:r>
            <a:r>
              <a:rPr lang="en-US" altLang="zh-CN" dirty="0"/>
              <a:t>='DAVID';</a:t>
            </a:r>
          </a:p>
          <a:p>
            <a:pPr>
              <a:defRPr/>
            </a:pPr>
            <a:r>
              <a:rPr lang="en-US" altLang="zh-CN" dirty="0"/>
              <a:t>DBMS_OUTPUT.PUT_LINE(</a:t>
            </a:r>
            <a:r>
              <a:rPr lang="en-US" altLang="zh-CN" dirty="0" err="1"/>
              <a:t>ssno</a:t>
            </a:r>
            <a:r>
              <a:rPr lang="en-US" altLang="zh-CN" dirty="0"/>
              <a:t>);</a:t>
            </a:r>
          </a:p>
          <a:p>
            <a:pPr>
              <a:defRPr/>
            </a:pPr>
            <a:r>
              <a:rPr lang="en-US" altLang="zh-CN" dirty="0"/>
              <a:t>END  MY_TRIGGER;</a:t>
            </a:r>
          </a:p>
          <a:p>
            <a:pPr>
              <a:defRPr/>
            </a:pPr>
            <a:r>
              <a:rPr lang="en-US" altLang="zh-CN" dirty="0"/>
              <a:t>/</a:t>
            </a:r>
          </a:p>
          <a:p>
            <a:pPr>
              <a:defRPr/>
            </a:pPr>
            <a:endParaRPr lang="en-US" altLang="zh-CN" dirty="0"/>
          </a:p>
          <a:p>
            <a:pPr>
              <a:defRPr/>
            </a:pPr>
            <a:r>
              <a:rPr lang="en-US" altLang="zh-CN" dirty="0"/>
              <a:t>CREATE VIEW </a:t>
            </a:r>
            <a:r>
              <a:rPr lang="en-US" altLang="zh-CN" dirty="0" err="1"/>
              <a:t>Student_Grade</a:t>
            </a:r>
            <a:r>
              <a:rPr lang="en-US" altLang="zh-CN" dirty="0"/>
              <a:t>(SNAME,CNAME,GRADE) AS SELECT SNAME,CNAME,GRADE FROM </a:t>
            </a:r>
            <a:r>
              <a:rPr lang="en-US" altLang="zh-CN" dirty="0" err="1"/>
              <a:t>Student,Courses,SC</a:t>
            </a:r>
            <a:r>
              <a:rPr lang="en-US" altLang="zh-CN" dirty="0"/>
              <a:t> WHERE Student.SNO=SC.SNO AND Courses.CNO=SC.CNO;</a:t>
            </a:r>
          </a:p>
          <a:p>
            <a:pPr>
              <a:defRPr/>
            </a:pPr>
            <a:endParaRPr lang="en-US" altLang="zh-CN" dirty="0"/>
          </a:p>
          <a:p>
            <a:pPr>
              <a:defRPr/>
            </a:pPr>
            <a:r>
              <a:rPr lang="en-US" altLang="zh-CN" dirty="0"/>
              <a:t>create or replace trigger </a:t>
            </a:r>
            <a:r>
              <a:rPr lang="en-US" altLang="zh-CN" dirty="0" err="1"/>
              <a:t>Upd_StuView</a:t>
            </a:r>
            <a:endParaRPr lang="en-US" altLang="zh-CN" dirty="0"/>
          </a:p>
          <a:p>
            <a:pPr>
              <a:defRPr/>
            </a:pPr>
            <a:r>
              <a:rPr lang="en-US" altLang="zh-CN" dirty="0"/>
              <a:t>instead of  insert </a:t>
            </a:r>
          </a:p>
          <a:p>
            <a:pPr>
              <a:defRPr/>
            </a:pPr>
            <a:r>
              <a:rPr lang="en-US" altLang="zh-CN" dirty="0"/>
              <a:t>on </a:t>
            </a:r>
            <a:r>
              <a:rPr lang="en-US" altLang="zh-CN" dirty="0" err="1"/>
              <a:t>Student_Grade</a:t>
            </a:r>
            <a:endParaRPr lang="en-US" altLang="zh-CN" dirty="0"/>
          </a:p>
          <a:p>
            <a:pPr>
              <a:defRPr/>
            </a:pPr>
            <a:r>
              <a:rPr lang="en-US" altLang="zh-CN" dirty="0"/>
              <a:t>referencing new as </a:t>
            </a:r>
            <a:r>
              <a:rPr lang="en-US" altLang="zh-CN" dirty="0" err="1"/>
              <a:t>nnew</a:t>
            </a:r>
            <a:r>
              <a:rPr lang="en-US" altLang="zh-CN" dirty="0"/>
              <a:t> for each row</a:t>
            </a:r>
          </a:p>
          <a:p>
            <a:pPr>
              <a:defRPr/>
            </a:pPr>
            <a:r>
              <a:rPr lang="en-US" altLang="zh-CN" dirty="0"/>
              <a:t>declare </a:t>
            </a:r>
            <a:r>
              <a:rPr lang="en-US" altLang="zh-CN" dirty="0" err="1"/>
              <a:t>tsno</a:t>
            </a:r>
            <a:r>
              <a:rPr lang="en-US" altLang="zh-CN" dirty="0"/>
              <a:t> integer;</a:t>
            </a:r>
          </a:p>
          <a:p>
            <a:pPr>
              <a:defRPr/>
            </a:pPr>
            <a:r>
              <a:rPr lang="en-US" altLang="zh-CN" dirty="0" err="1"/>
              <a:t>tcno</a:t>
            </a:r>
            <a:r>
              <a:rPr lang="en-US" altLang="zh-CN" dirty="0"/>
              <a:t> </a:t>
            </a:r>
            <a:r>
              <a:rPr lang="en-US" altLang="zh-CN" dirty="0" err="1"/>
              <a:t>varchar</a:t>
            </a:r>
            <a:r>
              <a:rPr lang="en-US" altLang="zh-CN" dirty="0"/>
              <a:t>(20) ;</a:t>
            </a:r>
          </a:p>
          <a:p>
            <a:pPr>
              <a:defRPr/>
            </a:pPr>
            <a:r>
              <a:rPr lang="en-US" altLang="zh-CN" dirty="0"/>
              <a:t>begin </a:t>
            </a:r>
          </a:p>
          <a:p>
            <a:pPr>
              <a:defRPr/>
            </a:pPr>
            <a:r>
              <a:rPr lang="en-US" altLang="zh-CN" dirty="0"/>
              <a:t>select </a:t>
            </a:r>
            <a:r>
              <a:rPr lang="en-US" altLang="zh-CN" dirty="0" err="1"/>
              <a:t>sno</a:t>
            </a:r>
            <a:r>
              <a:rPr lang="en-US" altLang="zh-CN" dirty="0"/>
              <a:t> into </a:t>
            </a:r>
            <a:r>
              <a:rPr lang="en-US" altLang="zh-CN" dirty="0" err="1"/>
              <a:t>tsno</a:t>
            </a:r>
            <a:r>
              <a:rPr lang="en-US" altLang="zh-CN" dirty="0"/>
              <a:t> </a:t>
            </a:r>
          </a:p>
          <a:p>
            <a:pPr>
              <a:defRPr/>
            </a:pPr>
            <a:r>
              <a:rPr lang="en-US" altLang="zh-CN" dirty="0"/>
              <a:t>from student </a:t>
            </a:r>
          </a:p>
          <a:p>
            <a:pPr>
              <a:defRPr/>
            </a:pPr>
            <a:r>
              <a:rPr lang="en-US" altLang="zh-CN" dirty="0"/>
              <a:t>where </a:t>
            </a:r>
            <a:r>
              <a:rPr lang="en-US" altLang="zh-CN" dirty="0" err="1"/>
              <a:t>sname</a:t>
            </a:r>
            <a:r>
              <a:rPr lang="en-US" altLang="zh-CN" dirty="0"/>
              <a:t>=:</a:t>
            </a:r>
            <a:r>
              <a:rPr lang="en-US" altLang="zh-CN" dirty="0" err="1"/>
              <a:t>nnew.sname</a:t>
            </a:r>
            <a:r>
              <a:rPr lang="en-US" altLang="zh-CN" dirty="0"/>
              <a:t>;</a:t>
            </a:r>
          </a:p>
          <a:p>
            <a:pPr>
              <a:defRPr/>
            </a:pPr>
            <a:r>
              <a:rPr lang="en-US" altLang="zh-CN" dirty="0"/>
              <a:t>select </a:t>
            </a:r>
            <a:r>
              <a:rPr lang="en-US" altLang="zh-CN" dirty="0" err="1"/>
              <a:t>cno</a:t>
            </a:r>
            <a:r>
              <a:rPr lang="en-US" altLang="zh-CN" dirty="0"/>
              <a:t> into </a:t>
            </a:r>
            <a:r>
              <a:rPr lang="en-US" altLang="zh-CN" dirty="0" err="1"/>
              <a:t>tcno</a:t>
            </a:r>
            <a:endParaRPr lang="en-US" altLang="zh-CN" dirty="0"/>
          </a:p>
          <a:p>
            <a:pPr>
              <a:defRPr/>
            </a:pPr>
            <a:r>
              <a:rPr lang="en-US" altLang="zh-CN" dirty="0"/>
              <a:t>from courses</a:t>
            </a:r>
          </a:p>
          <a:p>
            <a:pPr>
              <a:defRPr/>
            </a:pPr>
            <a:r>
              <a:rPr lang="en-US" altLang="zh-CN" dirty="0"/>
              <a:t>where </a:t>
            </a:r>
            <a:r>
              <a:rPr lang="en-US" altLang="zh-CN" dirty="0" err="1"/>
              <a:t>cname</a:t>
            </a:r>
            <a:r>
              <a:rPr lang="en-US" altLang="zh-CN" dirty="0"/>
              <a:t>=:</a:t>
            </a:r>
            <a:r>
              <a:rPr lang="en-US" altLang="zh-CN" dirty="0" err="1"/>
              <a:t>nnew.cname</a:t>
            </a:r>
            <a:r>
              <a:rPr lang="en-US" altLang="zh-CN" dirty="0"/>
              <a:t>;</a:t>
            </a:r>
          </a:p>
          <a:p>
            <a:pPr>
              <a:defRPr/>
            </a:pPr>
            <a:r>
              <a:rPr lang="en-US" altLang="zh-CN" dirty="0"/>
              <a:t>insert into sc(</a:t>
            </a:r>
            <a:r>
              <a:rPr lang="en-US" altLang="zh-CN" dirty="0" err="1"/>
              <a:t>sno,cno,grade</a:t>
            </a:r>
            <a:r>
              <a:rPr lang="en-US" altLang="zh-CN" dirty="0"/>
              <a:t>) values(</a:t>
            </a:r>
            <a:r>
              <a:rPr lang="en-US" altLang="zh-CN" dirty="0" err="1"/>
              <a:t>tsno,tcno,:nnew.grade</a:t>
            </a:r>
            <a:r>
              <a:rPr lang="en-US" altLang="zh-CN" dirty="0"/>
              <a:t>);</a:t>
            </a:r>
          </a:p>
          <a:p>
            <a:pPr>
              <a:defRPr/>
            </a:pPr>
            <a:r>
              <a:rPr lang="en-US" altLang="zh-CN" dirty="0"/>
              <a:t>end;</a:t>
            </a:r>
          </a:p>
          <a:p>
            <a:pPr>
              <a:defRPr/>
            </a:pPr>
            <a:r>
              <a:rPr lang="en-US" altLang="zh-CN" dirty="0"/>
              <a:t>/</a:t>
            </a:r>
            <a:endParaRPr lang="zh-CN" altLang="en-US" dirty="0"/>
          </a:p>
        </p:txBody>
      </p:sp>
      <p:sp>
        <p:nvSpPr>
          <p:cNvPr id="81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a:solidFill>
                  <a:schemeClr val="tx1"/>
                </a:solidFill>
                <a:latin typeface="Arial" panose="020B0604020202020204" pitchFamily="34" charset="0"/>
                <a:ea typeface="宋体" panose="02010600030101010101" pitchFamily="2" charset="-122"/>
              </a:defRPr>
            </a:lvl1pPr>
            <a:lvl2pPr marL="742950" indent="-285750" defTabSz="987425" eaLnBrk="0" hangingPunct="0">
              <a:defRPr>
                <a:solidFill>
                  <a:schemeClr val="tx1"/>
                </a:solidFill>
                <a:latin typeface="Arial" panose="020B0604020202020204" pitchFamily="34" charset="0"/>
                <a:ea typeface="宋体" panose="02010600030101010101" pitchFamily="2" charset="-122"/>
              </a:defRPr>
            </a:lvl2pPr>
            <a:lvl3pPr marL="1143000" indent="-228600" defTabSz="987425" eaLnBrk="0" hangingPunct="0">
              <a:defRPr>
                <a:solidFill>
                  <a:schemeClr val="tx1"/>
                </a:solidFill>
                <a:latin typeface="Arial" panose="020B0604020202020204" pitchFamily="34" charset="0"/>
                <a:ea typeface="宋体" panose="02010600030101010101" pitchFamily="2" charset="-122"/>
              </a:defRPr>
            </a:lvl3pPr>
            <a:lvl4pPr marL="1600200" indent="-228600" defTabSz="987425" eaLnBrk="0" hangingPunct="0">
              <a:defRPr>
                <a:solidFill>
                  <a:schemeClr val="tx1"/>
                </a:solidFill>
                <a:latin typeface="Arial" panose="020B0604020202020204" pitchFamily="34" charset="0"/>
                <a:ea typeface="宋体" panose="02010600030101010101" pitchFamily="2" charset="-122"/>
              </a:defRPr>
            </a:lvl4pPr>
            <a:lvl5pPr marL="2057400" indent="-228600" defTabSz="987425" eaLnBrk="0" hangingPunct="0">
              <a:defRPr>
                <a:solidFill>
                  <a:schemeClr val="tx1"/>
                </a:solidFill>
                <a:latin typeface="Arial" panose="020B0604020202020204" pitchFamily="34" charset="0"/>
                <a:ea typeface="宋体" panose="02010600030101010101" pitchFamily="2" charset="-122"/>
              </a:defRPr>
            </a:lvl5pPr>
            <a:lvl6pPr marL="2514600" indent="-228600" defTabSz="9874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874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874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874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9F3BF39-0D4E-4C00-81EB-C889E4FB9279}" type="slidenum">
              <a:rPr lang="en-US" altLang="zh-CN">
                <a:latin typeface="Helvetica" panose="020B0604020202020204" pitchFamily="34" charset="0"/>
              </a:rPr>
              <a:pPr eaLnBrk="1" hangingPunct="1"/>
              <a:t>64</a:t>
            </a:fld>
            <a:endParaRPr lang="en-US" altLang="zh-CN">
              <a:latin typeface="Helvetica" panose="020B0604020202020204" pitchFamily="34" charset="0"/>
            </a:endParaRPr>
          </a:p>
        </p:txBody>
      </p:sp>
    </p:spTree>
    <p:extLst>
      <p:ext uri="{BB962C8B-B14F-4D97-AF65-F5344CB8AC3E}">
        <p14:creationId xmlns:p14="http://schemas.microsoft.com/office/powerpoint/2010/main" val="3322896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第一章">
    <p:spTree>
      <p:nvGrpSpPr>
        <p:cNvPr id="1" name=""/>
        <p:cNvGrpSpPr/>
        <p:nvPr/>
      </p:nvGrpSpPr>
      <p:grpSpPr>
        <a:xfrm>
          <a:off x="0" y="0"/>
          <a:ext cx="0" cy="0"/>
          <a:chOff x="0" y="0"/>
          <a:chExt cx="0" cy="0"/>
        </a:xfrm>
      </p:grpSpPr>
      <p:sp>
        <p:nvSpPr>
          <p:cNvPr id="8" name="标题 7"/>
          <p:cNvSpPr>
            <a:spLocks noGrp="1"/>
          </p:cNvSpPr>
          <p:nvPr>
            <p:ph type="title"/>
          </p:nvPr>
        </p:nvSpPr>
        <p:spPr>
          <a:xfrm>
            <a:off x="719767" y="106852"/>
            <a:ext cx="8968748" cy="518400"/>
          </a:xfrm>
          <a:prstGeom prst="rect">
            <a:avLst/>
          </a:prstGeom>
        </p:spPr>
        <p:txBody>
          <a:bodyPr anchor="ctr"/>
          <a:lstStyle>
            <a:lvl1pPr algn="l">
              <a:defRPr lang="zh-CN" altLang="en-US" sz="2800" b="1" dirty="0">
                <a:solidFill>
                  <a:srgbClr val="1543A6"/>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8" name="内容占位符 17"/>
          <p:cNvSpPr>
            <a:spLocks noGrp="1"/>
          </p:cNvSpPr>
          <p:nvPr>
            <p:ph sz="quarter" idx="10" hasCustomPrompt="1"/>
          </p:nvPr>
        </p:nvSpPr>
        <p:spPr>
          <a:xfrm>
            <a:off x="687513" y="769938"/>
            <a:ext cx="9001000" cy="4319587"/>
          </a:xfrm>
          <a:prstGeom prst="rect">
            <a:avLst/>
          </a:prstGeom>
        </p:spPr>
        <p:txBody>
          <a:bodyPr/>
          <a:lstStyle>
            <a:lvl1pPr marL="296327" indent="-296327">
              <a:lnSpc>
                <a:spcPts val="2600"/>
              </a:lnSpc>
              <a:buFont typeface="Wingdings" panose="05000000000000000000" pitchFamily="2" charset="2"/>
              <a:buChar char="l"/>
              <a:defRPr sz="2200" b="1">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ts val="2600"/>
              </a:lnSpc>
              <a:defRPr sz="1800" b="0">
                <a:solidFill>
                  <a:schemeClr val="bg1">
                    <a:lumMod val="50000"/>
                  </a:schemeClr>
                </a:solidFill>
                <a:latin typeface="华文中宋" panose="02010600040101010101" pitchFamily="2" charset="-122"/>
                <a:ea typeface="华文中宋" panose="02010600040101010101" pitchFamily="2" charset="-122"/>
              </a:defRPr>
            </a:lvl2pPr>
            <a:lvl3pPr>
              <a:lnSpc>
                <a:spcPts val="2400"/>
              </a:lnSpc>
              <a:defRPr sz="1400">
                <a:latin typeface="幼圆" panose="02010509060101010101" pitchFamily="49" charset="-122"/>
                <a:ea typeface="幼圆" panose="02010509060101010101" pitchFamily="49" charset="-122"/>
              </a:defRPr>
            </a:lvl3pPr>
            <a:lvl4pPr>
              <a:lnSpc>
                <a:spcPts val="2400"/>
              </a:lnSpc>
              <a:defRPr sz="1556"/>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椭圆 4">
            <a:extLst>
              <a:ext uri="{FF2B5EF4-FFF2-40B4-BE49-F238E27FC236}">
                <a16:creationId xmlns:a16="http://schemas.microsoft.com/office/drawing/2014/main" id="{328EC96C-29C5-43A2-A0B6-522209D1D8AF}"/>
              </a:ext>
            </a:extLst>
          </p:cNvPr>
          <p:cNvSpPr/>
          <p:nvPr userDrawn="1"/>
        </p:nvSpPr>
        <p:spPr>
          <a:xfrm>
            <a:off x="406848" y="302218"/>
            <a:ext cx="179129" cy="1926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33" name="Picture 26" descr="See the source image">
            <a:extLst>
              <a:ext uri="{FF2B5EF4-FFF2-40B4-BE49-F238E27FC236}">
                <a16:creationId xmlns:a16="http://schemas.microsoft.com/office/drawing/2014/main" id="{242B1DBE-5290-4134-937C-0BEBDA7598C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ee the source image">
            <a:extLst>
              <a:ext uri="{FF2B5EF4-FFF2-40B4-BE49-F238E27FC236}">
                <a16:creationId xmlns:a16="http://schemas.microsoft.com/office/drawing/2014/main" id="{25E5E537-BA91-488A-BDB8-CAC5929143E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039" y="186052"/>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052550"/>
      </p:ext>
    </p:extLst>
  </p:cSld>
  <p:clrMapOvr>
    <a:masterClrMapping/>
  </p:clrMapOvr>
  <p:transition spd="slow" advTm="109595">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首页">
    <p:spTree>
      <p:nvGrpSpPr>
        <p:cNvPr id="1" name=""/>
        <p:cNvGrpSpPr/>
        <p:nvPr/>
      </p:nvGrpSpPr>
      <p:grpSpPr>
        <a:xfrm>
          <a:off x="0" y="0"/>
          <a:ext cx="0" cy="0"/>
          <a:chOff x="0" y="0"/>
          <a:chExt cx="0" cy="0"/>
        </a:xfrm>
      </p:grpSpPr>
      <p:pic>
        <p:nvPicPr>
          <p:cNvPr id="6" name="Picture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E4B16D58-FD08-4AE8-81A5-B5A3F4E1923D}"/>
              </a:ext>
            </a:extLst>
          </p:cNvPr>
          <p:cNvPicPr>
            <a:picLocks noChangeAspect="1"/>
          </p:cNvPicPr>
          <p:nvPr userDrawn="1"/>
        </p:nvPicPr>
        <p:blipFill>
          <a:blip r:embed="rId2"/>
          <a:stretch>
            <a:fillRect/>
          </a:stretch>
        </p:blipFill>
        <p:spPr>
          <a:xfrm>
            <a:off x="11227" y="0"/>
            <a:ext cx="10148773" cy="5708685"/>
          </a:xfrm>
          <a:prstGeom prst="rect">
            <a:avLst/>
          </a:prstGeom>
        </p:spPr>
      </p:pic>
      <p:sp>
        <p:nvSpPr>
          <p:cNvPr id="4" name="TextBox 11"/>
          <p:cNvSpPr txBox="1">
            <a:spLocks noChangeArrowheads="1"/>
          </p:cNvSpPr>
          <p:nvPr userDrawn="1"/>
        </p:nvSpPr>
        <p:spPr bwMode="auto">
          <a:xfrm>
            <a:off x="1391715" y="3178300"/>
            <a:ext cx="2325796" cy="353601"/>
          </a:xfrm>
          <a:prstGeom prst="rect">
            <a:avLst/>
          </a:prstGeom>
          <a:noFill/>
          <a:ln w="9525">
            <a:noFill/>
            <a:miter lim="800000"/>
            <a:headEnd/>
            <a:tailEnd/>
          </a:ln>
        </p:spPr>
        <p:txBody>
          <a:bodyPr lIns="79228" tIns="39613" rIns="79228" bIns="39613">
            <a:spAutoFit/>
          </a:bodyPr>
          <a:lstStyle/>
          <a:p>
            <a:pPr eaLnBrk="1" fontAlgn="auto" hangingPunct="1">
              <a:spcBef>
                <a:spcPts val="0"/>
              </a:spcBef>
              <a:spcAft>
                <a:spcPts val="0"/>
              </a:spcAft>
              <a:defRPr/>
            </a:pPr>
            <a:r>
              <a:rPr lang="zh-CN" altLang="en-US" sz="1778" b="1" dirty="0">
                <a:solidFill>
                  <a:schemeClr val="tx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p>
        </p:txBody>
      </p:sp>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9903" y="3054351"/>
            <a:ext cx="4176161" cy="11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174D169-0F7D-4475-9258-285149DADA43}"/>
              </a:ext>
            </a:extLst>
          </p:cNvPr>
          <p:cNvPicPr>
            <a:picLocks noChangeAspect="1"/>
          </p:cNvPicPr>
          <p:nvPr userDrawn="1"/>
        </p:nvPicPr>
        <p:blipFill>
          <a:blip r:embed="rId4">
            <a:alphaModFix amt="96000"/>
            <a:extLst>
              <a:ext uri="{28A0092B-C50C-407E-A947-70E740481C1C}">
                <a14:useLocalDpi xmlns:a14="http://schemas.microsoft.com/office/drawing/2010/main" val="0"/>
              </a:ext>
            </a:extLst>
          </a:blip>
          <a:stretch>
            <a:fillRect/>
          </a:stretch>
        </p:blipFill>
        <p:spPr>
          <a:xfrm>
            <a:off x="5368031" y="1143520"/>
            <a:ext cx="4790911" cy="4564569"/>
          </a:xfrm>
          <a:prstGeom prst="rect">
            <a:avLst/>
          </a:prstGeom>
        </p:spPr>
      </p:pic>
      <p:sp>
        <p:nvSpPr>
          <p:cNvPr id="2" name="文本框 1">
            <a:extLst>
              <a:ext uri="{FF2B5EF4-FFF2-40B4-BE49-F238E27FC236}">
                <a16:creationId xmlns:a16="http://schemas.microsoft.com/office/drawing/2014/main" id="{63DE4EEC-C854-4B61-9CF9-2D8D504F8EE6}"/>
              </a:ext>
            </a:extLst>
          </p:cNvPr>
          <p:cNvSpPr txBox="1"/>
          <p:nvPr userDrawn="1"/>
        </p:nvSpPr>
        <p:spPr>
          <a:xfrm>
            <a:off x="1391715" y="3649588"/>
            <a:ext cx="1986441" cy="307777"/>
          </a:xfrm>
          <a:prstGeom prst="rect">
            <a:avLst/>
          </a:prstGeom>
          <a:noFill/>
        </p:spPr>
        <p:txBody>
          <a:bodyPr wrap="none" rtlCol="0">
            <a:spAutoFit/>
          </a:bodyPr>
          <a:lstStyle/>
          <a:p>
            <a:pPr>
              <a:defRPr/>
            </a:pPr>
            <a:r>
              <a:rPr lang="en-US"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rPr>
              <a:t>czlong@scut.edu.cn</a:t>
            </a:r>
            <a:endParaRPr lang="en-GB"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3792967765"/>
      </p:ext>
    </p:extLst>
  </p:cSld>
  <p:clrMapOvr>
    <a:masterClrMapping/>
  </p:clrMapOvr>
  <p:transition spd="slow" advTm="1095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6A7A2A5-343D-4885-B8E8-919FBDCC5986}"/>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pic>
        <p:nvPicPr>
          <p:cNvPr id="9" name="Picture 26" descr="See the source image">
            <a:extLst>
              <a:ext uri="{FF2B5EF4-FFF2-40B4-BE49-F238E27FC236}">
                <a16:creationId xmlns:a16="http://schemas.microsoft.com/office/drawing/2014/main" id="{7654A064-EB32-4E2F-8053-C73D5E2A5AE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22">
            <a:extLst>
              <a:ext uri="{FF2B5EF4-FFF2-40B4-BE49-F238E27FC236}">
                <a16:creationId xmlns:a16="http://schemas.microsoft.com/office/drawing/2014/main" id="{BED40288-ABD8-43E2-8209-3A663E5CE5BF}"/>
              </a:ext>
            </a:extLst>
          </p:cNvPr>
          <p:cNvSpPr txBox="1"/>
          <p:nvPr userDrawn="1"/>
        </p:nvSpPr>
        <p:spPr>
          <a:xfrm>
            <a:off x="5440040" y="769268"/>
            <a:ext cx="1019508" cy="584775"/>
          </a:xfrm>
          <a:prstGeom prst="rect">
            <a:avLst/>
          </a:prstGeom>
          <a:ln w="12700">
            <a:miter lim="400000"/>
          </a:ln>
        </p:spPr>
        <p:txBody>
          <a:bodyPr wrap="none" lIns="38099" rIns="38099">
            <a:spAutoFit/>
          </a:bodyPr>
          <a:lstStyle>
            <a:lvl1pPr>
              <a:defRPr sz="3200" b="1">
                <a:solidFill>
                  <a:srgbClr val="3DBD7C"/>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solidFill>
                  <a:srgbClr val="1543A6"/>
                </a:solidFill>
                <a:latin typeface="微软雅黑" panose="020B0503020204020204" pitchFamily="34" charset="-122"/>
                <a:ea typeface="微软雅黑" panose="020B0503020204020204" pitchFamily="34" charset="-122"/>
                <a:cs typeface="+mn-cs"/>
              </a:rPr>
              <a:t>目 录</a:t>
            </a:r>
          </a:p>
        </p:txBody>
      </p:sp>
      <p:pic>
        <p:nvPicPr>
          <p:cNvPr id="1026" name="Picture 2" descr="查看源图像">
            <a:extLst>
              <a:ext uri="{FF2B5EF4-FFF2-40B4-BE49-F238E27FC236}">
                <a16:creationId xmlns:a16="http://schemas.microsoft.com/office/drawing/2014/main" id="{E1E6DBA5-8C6C-46D5-8683-5C70A6D4FA7B}"/>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551608" y="1683437"/>
            <a:ext cx="2373065" cy="23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699717"/>
      </p:ext>
    </p:extLst>
  </p:cSld>
  <p:clrMapOvr>
    <a:masterClrMapping/>
  </p:clrMapOvr>
  <p:transition spd="slow" advTm="109595">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B4C82AB-8715-498E-9C9B-3CA97C6BF154}"/>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cxnSp>
        <p:nvCxnSpPr>
          <p:cNvPr id="6" name="直接连接符 5"/>
          <p:cNvCxnSpPr>
            <a:cxnSpLocks/>
          </p:cNvCxnSpPr>
          <p:nvPr userDrawn="1"/>
        </p:nvCxnSpPr>
        <p:spPr>
          <a:xfrm>
            <a:off x="9308042" y="5476875"/>
            <a:ext cx="11994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userDrawn="1"/>
        </p:nvCxnSpPr>
        <p:spPr>
          <a:xfrm>
            <a:off x="9817806" y="5476875"/>
            <a:ext cx="15873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 name="Picture 26" descr="See the source image">
            <a:extLst>
              <a:ext uri="{FF2B5EF4-FFF2-40B4-BE49-F238E27FC236}">
                <a16:creationId xmlns:a16="http://schemas.microsoft.com/office/drawing/2014/main" id="{7F07970C-78CC-41CC-9428-0EA43CD1679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descr="See the source image">
            <a:extLst>
              <a:ext uri="{FF2B5EF4-FFF2-40B4-BE49-F238E27FC236}">
                <a16:creationId xmlns:a16="http://schemas.microsoft.com/office/drawing/2014/main" id="{4CDB1B1B-05C8-4095-82A6-A8E68D6D1AF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196421"/>
      </p:ext>
    </p:extLst>
  </p:cSld>
  <p:clrMapOvr>
    <a:masterClrMapping/>
  </p:clrMapOvr>
  <p:transition spd="slow" advTm="109595">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结尾致谢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E1326E-37C6-4AA0-8BC5-AADC2F672B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2206295" y="-2229713"/>
            <a:ext cx="5747410" cy="10174425"/>
          </a:xfrm>
          <a:prstGeom prst="rect">
            <a:avLst/>
          </a:prstGeom>
        </p:spPr>
      </p:pic>
      <p:sp>
        <p:nvSpPr>
          <p:cNvPr id="6" name="矩形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8730C332-0C78-42E4-BB97-02495FD4D264}"/>
              </a:ext>
            </a:extLst>
          </p:cNvPr>
          <p:cNvSpPr/>
          <p:nvPr userDrawn="1"/>
        </p:nvSpPr>
        <p:spPr>
          <a:xfrm>
            <a:off x="1407592" y="2877858"/>
            <a:ext cx="2297104" cy="787331"/>
          </a:xfrm>
          <a:prstGeom prst="rect">
            <a:avLst/>
          </a:prstGeom>
        </p:spPr>
        <p:txBody>
          <a:bodyPr wrap="none" lIns="0" tIns="0" rIns="0" bIns="0">
            <a:spAutoFit/>
          </a:bodyPr>
          <a:lstStyle/>
          <a:p>
            <a:pPr defTabSz="761950">
              <a:lnSpc>
                <a:spcPct val="110000"/>
              </a:lnSpc>
            </a:pPr>
            <a:r>
              <a:rPr lang="en-US" altLang="zh-CN"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rPr>
              <a:t>Thanks</a:t>
            </a:r>
            <a:endParaRPr lang="en-US" altLang="ja-JP"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endParaRPr>
          </a:p>
        </p:txBody>
      </p:sp>
    </p:spTree>
    <p:extLst>
      <p:ext uri="{BB962C8B-B14F-4D97-AF65-F5344CB8AC3E}">
        <p14:creationId xmlns:p14="http://schemas.microsoft.com/office/powerpoint/2010/main" val="329838277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正文版式">
    <p:spTree>
      <p:nvGrpSpPr>
        <p:cNvPr id="1" name=""/>
        <p:cNvGrpSpPr/>
        <p:nvPr/>
      </p:nvGrpSpPr>
      <p:grpSpPr>
        <a:xfrm>
          <a:off x="0" y="0"/>
          <a:ext cx="0" cy="0"/>
          <a:chOff x="0" y="0"/>
          <a:chExt cx="0" cy="0"/>
        </a:xfrm>
      </p:grpSpPr>
      <p:sp>
        <p:nvSpPr>
          <p:cNvPr id="8" name="标题 7"/>
          <p:cNvSpPr>
            <a:spLocks noGrp="1"/>
          </p:cNvSpPr>
          <p:nvPr>
            <p:ph type="title"/>
          </p:nvPr>
        </p:nvSpPr>
        <p:spPr>
          <a:xfrm>
            <a:off x="719765" y="106852"/>
            <a:ext cx="9136196" cy="518400"/>
          </a:xfrm>
          <a:prstGeom prst="rect">
            <a:avLst/>
          </a:prstGeom>
        </p:spPr>
        <p:txBody>
          <a:bodyPr anchor="ctr"/>
          <a:lstStyle>
            <a:lvl1pPr algn="l">
              <a:defRPr lang="zh-CN" altLang="en-US" sz="2800" b="1" dirty="0">
                <a:solidFill>
                  <a:srgbClr val="1543A6"/>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8" name="内容占位符 17"/>
          <p:cNvSpPr>
            <a:spLocks noGrp="1"/>
          </p:cNvSpPr>
          <p:nvPr>
            <p:ph sz="quarter" idx="10" hasCustomPrompt="1"/>
          </p:nvPr>
        </p:nvSpPr>
        <p:spPr>
          <a:xfrm>
            <a:off x="687512" y="769938"/>
            <a:ext cx="9168449" cy="4319587"/>
          </a:xfrm>
          <a:prstGeom prst="rect">
            <a:avLst/>
          </a:prstGeom>
        </p:spPr>
        <p:txBody>
          <a:bodyPr/>
          <a:lstStyle>
            <a:lvl1pPr marL="296330" indent="-296330">
              <a:lnSpc>
                <a:spcPts val="2600"/>
              </a:lnSpc>
              <a:buFont typeface="Wingdings" panose="05000000000000000000" pitchFamily="2" charset="2"/>
              <a:buChar char="l"/>
              <a:defRPr sz="2200" b="1">
                <a:solidFill>
                  <a:schemeClr val="tx1">
                    <a:lumMod val="65000"/>
                    <a:lumOff val="35000"/>
                  </a:schemeClr>
                </a:solidFill>
                <a:latin typeface="微软雅黑" panose="020B0503020204020204" pitchFamily="34" charset="-122"/>
                <a:ea typeface="微软雅黑" panose="020B0503020204020204" pitchFamily="34" charset="-122"/>
              </a:defRPr>
            </a:lvl1pPr>
            <a:lvl2pPr>
              <a:lnSpc>
                <a:spcPts val="2600"/>
              </a:lnSpc>
              <a:defRPr sz="1800" b="1">
                <a:solidFill>
                  <a:schemeClr val="tx1">
                    <a:lumMod val="65000"/>
                    <a:lumOff val="35000"/>
                  </a:schemeClr>
                </a:solidFill>
                <a:latin typeface="华文中宋" panose="02010600040101010101" pitchFamily="2" charset="-122"/>
                <a:ea typeface="华文中宋" panose="02010600040101010101" pitchFamily="2" charset="-122"/>
              </a:defRPr>
            </a:lvl2pPr>
            <a:lvl3pPr>
              <a:lnSpc>
                <a:spcPts val="2400"/>
              </a:lnSpc>
              <a:defRPr sz="1400">
                <a:latin typeface="幼圆" panose="02010509060101010101" pitchFamily="49" charset="-122"/>
                <a:ea typeface="幼圆" panose="02010509060101010101" pitchFamily="49" charset="-122"/>
              </a:defRPr>
            </a:lvl3pPr>
            <a:lvl4pPr>
              <a:lnSpc>
                <a:spcPts val="2400"/>
              </a:lnSpc>
              <a:defRPr sz="1556"/>
            </a:lvl4pPr>
          </a:lstStyle>
          <a:p>
            <a:pPr lvl="0"/>
            <a:r>
              <a:rPr lang="zh-CN" altLang="en-US" dirty="0"/>
              <a:t>单击此处编辑母版文本样式</a:t>
            </a:r>
          </a:p>
          <a:p>
            <a:pPr lvl="1"/>
            <a:r>
              <a:rPr lang="zh-CN" altLang="en-US" dirty="0"/>
              <a:t>第二级</a:t>
            </a:r>
          </a:p>
          <a:p>
            <a:pPr lvl="2"/>
            <a:r>
              <a:rPr lang="zh-CN" altLang="en-US" dirty="0"/>
              <a:t>第三级</a:t>
            </a:r>
          </a:p>
        </p:txBody>
      </p:sp>
      <p:pic>
        <p:nvPicPr>
          <p:cNvPr id="33" name="Picture 26" descr="See the source image">
            <a:extLst>
              <a:ext uri="{FF2B5EF4-FFF2-40B4-BE49-F238E27FC236}">
                <a16:creationId xmlns:a16="http://schemas.microsoft.com/office/drawing/2014/main" id="{242B1DBE-5290-4134-937C-0BEBDA7598C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See the source image">
            <a:extLst>
              <a:ext uri="{FF2B5EF4-FFF2-40B4-BE49-F238E27FC236}">
                <a16:creationId xmlns:a16="http://schemas.microsoft.com/office/drawing/2014/main" id="{58BA855A-702D-462B-AE0C-D26D23289E7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039" y="152192"/>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737765"/>
      </p:ext>
    </p:extLst>
  </p:cSld>
  <p:clrMapOvr>
    <a:masterClrMapping/>
  </p:clrMapOvr>
  <p:transition spd="slow" advTm="109595">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088" r:id="rId1"/>
    <p:sldLayoutId id="2147485090" r:id="rId2"/>
    <p:sldLayoutId id="2147485091" r:id="rId3"/>
    <p:sldLayoutId id="2147485092" r:id="rId4"/>
    <p:sldLayoutId id="2147485093" r:id="rId5"/>
    <p:sldLayoutId id="2147485094" r:id="rId6"/>
  </p:sldLayoutIdLst>
  <p:transition spd="slow" advTm="109595">
    <p:push dir="u"/>
  </p:transition>
  <p:txStyles>
    <p:titleStyle>
      <a:lvl1pPr algn="ctr" defTabSz="1014227" rtl="0" eaLnBrk="0" fontAlgn="base" hangingPunct="0">
        <a:spcBef>
          <a:spcPct val="0"/>
        </a:spcBef>
        <a:spcAft>
          <a:spcPct val="0"/>
        </a:spcAft>
        <a:defRPr sz="4889" kern="1200">
          <a:solidFill>
            <a:schemeClr val="tx1"/>
          </a:solidFill>
          <a:latin typeface="+mj-lt"/>
          <a:ea typeface="+mj-ea"/>
          <a:cs typeface="+mj-cs"/>
        </a:defRPr>
      </a:lvl1pPr>
      <a:lvl2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2pPr>
      <a:lvl3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3pPr>
      <a:lvl4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4pPr>
      <a:lvl5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5pPr>
      <a:lvl6pPr marL="507995" algn="ctr" defTabSz="1014227" rtl="0" fontAlgn="base">
        <a:spcBef>
          <a:spcPct val="0"/>
        </a:spcBef>
        <a:spcAft>
          <a:spcPct val="0"/>
        </a:spcAft>
        <a:defRPr sz="4889">
          <a:solidFill>
            <a:schemeClr val="tx1"/>
          </a:solidFill>
          <a:latin typeface="Calibri" pitchFamily="34" charset="0"/>
          <a:ea typeface="宋体" pitchFamily="2" charset="-122"/>
        </a:defRPr>
      </a:lvl6pPr>
      <a:lvl7pPr marL="1015990" algn="ctr" defTabSz="1014227" rtl="0" fontAlgn="base">
        <a:spcBef>
          <a:spcPct val="0"/>
        </a:spcBef>
        <a:spcAft>
          <a:spcPct val="0"/>
        </a:spcAft>
        <a:defRPr sz="4889">
          <a:solidFill>
            <a:schemeClr val="tx1"/>
          </a:solidFill>
          <a:latin typeface="Calibri" pitchFamily="34" charset="0"/>
          <a:ea typeface="宋体" pitchFamily="2" charset="-122"/>
        </a:defRPr>
      </a:lvl7pPr>
      <a:lvl8pPr marL="1523985" algn="ctr" defTabSz="1014227" rtl="0" fontAlgn="base">
        <a:spcBef>
          <a:spcPct val="0"/>
        </a:spcBef>
        <a:spcAft>
          <a:spcPct val="0"/>
        </a:spcAft>
        <a:defRPr sz="4889">
          <a:solidFill>
            <a:schemeClr val="tx1"/>
          </a:solidFill>
          <a:latin typeface="Calibri" pitchFamily="34" charset="0"/>
          <a:ea typeface="宋体" pitchFamily="2" charset="-122"/>
        </a:defRPr>
      </a:lvl8pPr>
      <a:lvl9pPr marL="2031980" algn="ctr" defTabSz="1014227" rtl="0" fontAlgn="base">
        <a:spcBef>
          <a:spcPct val="0"/>
        </a:spcBef>
        <a:spcAft>
          <a:spcPct val="0"/>
        </a:spcAft>
        <a:defRPr sz="4889">
          <a:solidFill>
            <a:schemeClr val="tx1"/>
          </a:solidFill>
          <a:latin typeface="Calibri" pitchFamily="34" charset="0"/>
          <a:ea typeface="宋体" pitchFamily="2" charset="-122"/>
        </a:defRPr>
      </a:lvl9pPr>
    </p:titleStyle>
    <p:bodyStyle>
      <a:lvl1pPr marL="379233" indent="-379233" algn="l" defTabSz="1014227" rtl="0" eaLnBrk="0" fontAlgn="base" hangingPunct="0">
        <a:spcBef>
          <a:spcPct val="20000"/>
        </a:spcBef>
        <a:spcAft>
          <a:spcPct val="0"/>
        </a:spcAft>
        <a:buFont typeface="Arial" panose="020B0604020202020204" pitchFamily="34" charset="0"/>
        <a:buChar char="•"/>
        <a:defRPr sz="3556" kern="1200">
          <a:solidFill>
            <a:schemeClr val="tx1"/>
          </a:solidFill>
          <a:latin typeface="+mn-lt"/>
          <a:ea typeface="+mn-ea"/>
          <a:cs typeface="+mn-cs"/>
        </a:defRPr>
      </a:lvl1pPr>
      <a:lvl2pPr marL="823728" indent="-315734" algn="l" defTabSz="1014227" rtl="0" eaLnBrk="0" fontAlgn="base" hangingPunct="0">
        <a:spcBef>
          <a:spcPct val="20000"/>
        </a:spcBef>
        <a:spcAft>
          <a:spcPct val="0"/>
        </a:spcAft>
        <a:buFont typeface="Arial" panose="020B0604020202020204" pitchFamily="34" charset="0"/>
        <a:buChar char="–"/>
        <a:defRPr sz="3111" kern="1200">
          <a:solidFill>
            <a:schemeClr val="tx1"/>
          </a:solidFill>
          <a:latin typeface="+mn-lt"/>
          <a:ea typeface="+mn-ea"/>
          <a:cs typeface="+mn-cs"/>
        </a:defRPr>
      </a:lvl2pPr>
      <a:lvl3pPr marL="1268224" indent="-252234" algn="l" defTabSz="1014227"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3pPr>
      <a:lvl4pPr marL="1776219" indent="-252234" algn="l" defTabSz="1014227" rtl="0" eaLnBrk="0" fontAlgn="base" hangingPunct="0">
        <a:spcBef>
          <a:spcPct val="20000"/>
        </a:spcBef>
        <a:spcAft>
          <a:spcPct val="0"/>
        </a:spcAft>
        <a:buFont typeface="Arial" panose="020B0604020202020204" pitchFamily="34" charset="0"/>
        <a:buChar char="–"/>
        <a:defRPr sz="2222" kern="1200">
          <a:solidFill>
            <a:schemeClr val="tx1"/>
          </a:solidFill>
          <a:latin typeface="+mn-lt"/>
          <a:ea typeface="+mn-ea"/>
          <a:cs typeface="+mn-cs"/>
        </a:defRPr>
      </a:lvl4pPr>
      <a:lvl5pPr marL="2284214" indent="-252234" algn="l" defTabSz="1014227" rtl="0" eaLnBrk="0" fontAlgn="base" hangingPunct="0">
        <a:spcBef>
          <a:spcPct val="20000"/>
        </a:spcBef>
        <a:spcAft>
          <a:spcPct val="0"/>
        </a:spcAft>
        <a:buFont typeface="Arial" panose="020B0604020202020204" pitchFamily="34" charset="0"/>
        <a:buChar char="»"/>
        <a:defRPr sz="2222"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1015922" rtl="0" eaLnBrk="1" latinLnBrk="0" hangingPunct="1">
        <a:defRPr sz="2000" kern="1200">
          <a:solidFill>
            <a:schemeClr val="tx1"/>
          </a:solidFill>
          <a:latin typeface="+mn-lt"/>
          <a:ea typeface="+mn-ea"/>
          <a:cs typeface="+mn-cs"/>
        </a:defRPr>
      </a:lvl1pPr>
      <a:lvl2pPr marL="507962" algn="l" defTabSz="1015922" rtl="0" eaLnBrk="1" latinLnBrk="0" hangingPunct="1">
        <a:defRPr sz="2000" kern="1200">
          <a:solidFill>
            <a:schemeClr val="tx1"/>
          </a:solidFill>
          <a:latin typeface="+mn-lt"/>
          <a:ea typeface="+mn-ea"/>
          <a:cs typeface="+mn-cs"/>
        </a:defRPr>
      </a:lvl2pPr>
      <a:lvl3pPr marL="1015922" algn="l" defTabSz="1015922" rtl="0" eaLnBrk="1" latinLnBrk="0" hangingPunct="1">
        <a:defRPr sz="2000" kern="1200">
          <a:solidFill>
            <a:schemeClr val="tx1"/>
          </a:solidFill>
          <a:latin typeface="+mn-lt"/>
          <a:ea typeface="+mn-ea"/>
          <a:cs typeface="+mn-cs"/>
        </a:defRPr>
      </a:lvl3pPr>
      <a:lvl4pPr marL="1523884" algn="l" defTabSz="1015922" rtl="0" eaLnBrk="1" latinLnBrk="0" hangingPunct="1">
        <a:defRPr sz="2000" kern="1200">
          <a:solidFill>
            <a:schemeClr val="tx1"/>
          </a:solidFill>
          <a:latin typeface="+mn-lt"/>
          <a:ea typeface="+mn-ea"/>
          <a:cs typeface="+mn-cs"/>
        </a:defRPr>
      </a:lvl4pPr>
      <a:lvl5pPr marL="2031844" algn="l" defTabSz="1015922" rtl="0" eaLnBrk="1" latinLnBrk="0" hangingPunct="1">
        <a:defRPr sz="2000" kern="1200">
          <a:solidFill>
            <a:schemeClr val="tx1"/>
          </a:solidFill>
          <a:latin typeface="+mn-lt"/>
          <a:ea typeface="+mn-ea"/>
          <a:cs typeface="+mn-cs"/>
        </a:defRPr>
      </a:lvl5pPr>
      <a:lvl6pPr marL="2539806" algn="l" defTabSz="1015922" rtl="0" eaLnBrk="1" latinLnBrk="0" hangingPunct="1">
        <a:defRPr sz="2000" kern="1200">
          <a:solidFill>
            <a:schemeClr val="tx1"/>
          </a:solidFill>
          <a:latin typeface="+mn-lt"/>
          <a:ea typeface="+mn-ea"/>
          <a:cs typeface="+mn-cs"/>
        </a:defRPr>
      </a:lvl6pPr>
      <a:lvl7pPr marL="3047766" algn="l" defTabSz="1015922" rtl="0" eaLnBrk="1" latinLnBrk="0" hangingPunct="1">
        <a:defRPr sz="2000" kern="1200">
          <a:solidFill>
            <a:schemeClr val="tx1"/>
          </a:solidFill>
          <a:latin typeface="+mn-lt"/>
          <a:ea typeface="+mn-ea"/>
          <a:cs typeface="+mn-cs"/>
        </a:defRPr>
      </a:lvl7pPr>
      <a:lvl8pPr marL="3555727" algn="l" defTabSz="1015922" rtl="0" eaLnBrk="1" latinLnBrk="0" hangingPunct="1">
        <a:defRPr sz="2000" kern="1200">
          <a:solidFill>
            <a:schemeClr val="tx1"/>
          </a:solidFill>
          <a:latin typeface="+mn-lt"/>
          <a:ea typeface="+mn-ea"/>
          <a:cs typeface="+mn-cs"/>
        </a:defRPr>
      </a:lvl8pPr>
      <a:lvl9pPr marL="4063688" algn="l" defTabSz="101592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12" descr="https://spliffmobile.com/download/blue-technology-4669.jpg"/>
          <p:cNvSpPr>
            <a:spLocks noChangeAspect="1" noChangeArrowheads="1"/>
          </p:cNvSpPr>
          <p:nvPr/>
        </p:nvSpPr>
        <p:spPr bwMode="auto">
          <a:xfrm>
            <a:off x="0" y="-587375"/>
            <a:ext cx="338667" cy="33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3556"/>
          </a:p>
        </p:txBody>
      </p:sp>
      <p:sp>
        <p:nvSpPr>
          <p:cNvPr id="4" name="TextBox 3"/>
          <p:cNvSpPr txBox="1">
            <a:spLocks noChangeArrowheads="1"/>
          </p:cNvSpPr>
          <p:nvPr/>
        </p:nvSpPr>
        <p:spPr bwMode="auto">
          <a:xfrm>
            <a:off x="1388181" y="1442862"/>
            <a:ext cx="5205236" cy="151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556"/>
              </a:lnSpc>
            </a:pPr>
            <a:r>
              <a:rPr lang="zh-CN" altLang="en-US" sz="3556" b="1" dirty="0">
                <a:latin typeface="微软雅黑" panose="020B0503020204020204" pitchFamily="34" charset="-122"/>
                <a:ea typeface="微软雅黑" panose="020B0503020204020204" pitchFamily="34" charset="-122"/>
              </a:rPr>
              <a:t>第</a:t>
            </a:r>
            <a:r>
              <a:rPr lang="en-US" altLang="zh-CN" sz="3556" b="1" dirty="0">
                <a:latin typeface="微软雅黑" panose="020B0503020204020204" pitchFamily="34" charset="-122"/>
                <a:ea typeface="微软雅黑" panose="020B0503020204020204" pitchFamily="34" charset="-122"/>
              </a:rPr>
              <a:t>5</a:t>
            </a:r>
            <a:r>
              <a:rPr lang="zh-CN" altLang="en-US" sz="3556" b="1" dirty="0">
                <a:latin typeface="微软雅黑" panose="020B0503020204020204" pitchFamily="34" charset="-122"/>
                <a:ea typeface="微软雅黑" panose="020B0503020204020204" pitchFamily="34" charset="-122"/>
              </a:rPr>
              <a:t>章</a:t>
            </a:r>
            <a:endParaRPr lang="en-US" altLang="zh-CN" sz="3556" b="1" dirty="0">
              <a:latin typeface="微软雅黑" panose="020B0503020204020204" pitchFamily="34" charset="-122"/>
              <a:ea typeface="微软雅黑" panose="020B0503020204020204" pitchFamily="34" charset="-122"/>
            </a:endParaRPr>
          </a:p>
          <a:p>
            <a:pPr eaLnBrk="1" hangingPunct="1">
              <a:lnSpc>
                <a:spcPts val="5556"/>
              </a:lnSpc>
            </a:pPr>
            <a:r>
              <a:rPr lang="zh-CN" altLang="en-US" sz="4889" b="1" dirty="0">
                <a:latin typeface="微软雅黑" panose="020B0503020204020204" pitchFamily="34" charset="-122"/>
                <a:ea typeface="微软雅黑" panose="020B0503020204020204" pitchFamily="34" charset="-122"/>
              </a:rPr>
              <a:t>数据库完整性</a:t>
            </a:r>
          </a:p>
        </p:txBody>
      </p:sp>
    </p:spTree>
  </p:cSld>
  <p:clrMapOvr>
    <a:masterClrMapping/>
  </p:clrMapOvr>
  <p:transition spd="slow" advTm="29104">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75" fill="hold"/>
                                        <p:tgtEl>
                                          <p:spTgt spid="4"/>
                                        </p:tgtEl>
                                        <p:attrNameLst>
                                          <p:attrName>ppt_x</p:attrName>
                                        </p:attrNameLst>
                                      </p:cBhvr>
                                      <p:tavLst>
                                        <p:tav tm="0">
                                          <p:val>
                                            <p:strVal val="#ppt_x"/>
                                          </p:val>
                                        </p:tav>
                                        <p:tav tm="100000">
                                          <p:val>
                                            <p:strVal val="#ppt_x"/>
                                          </p:val>
                                        </p:tav>
                                      </p:tavLst>
                                    </p:anim>
                                    <p:anim calcmode="lin" valueType="num">
                                      <p:cBhvr additive="base">
                                        <p:cTn id="8" dur="75"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AC071E3-A093-404C-A078-8EDD125408A6}"/>
              </a:ext>
            </a:extLst>
          </p:cNvPr>
          <p:cNvSpPr/>
          <p:nvPr/>
        </p:nvSpPr>
        <p:spPr>
          <a:xfrm>
            <a:off x="-1" y="843896"/>
            <a:ext cx="10181175" cy="9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n-lt"/>
              <a:ea typeface="+mn-ea"/>
            </a:endParaRPr>
          </a:p>
        </p:txBody>
      </p:sp>
      <p:sp>
        <p:nvSpPr>
          <p:cNvPr id="6" name="矩形 5">
            <a:extLst>
              <a:ext uri="{FF2B5EF4-FFF2-40B4-BE49-F238E27FC236}">
                <a16:creationId xmlns:a16="http://schemas.microsoft.com/office/drawing/2014/main" id="{CCF92FF7-07CA-4055-AB5D-2EC649B3CFF2}"/>
              </a:ext>
            </a:extLst>
          </p:cNvPr>
          <p:cNvSpPr/>
          <p:nvPr/>
        </p:nvSpPr>
        <p:spPr>
          <a:xfrm>
            <a:off x="5080000" y="1851338"/>
            <a:ext cx="5101175" cy="3863662"/>
          </a:xfrm>
          <a:prstGeom prst="rect">
            <a:avLst/>
          </a:prstGeom>
          <a:solidFill>
            <a:srgbClr val="3B96D3"/>
          </a:solidFill>
          <a:ln w="12700" cap="flat" cmpd="sng" algn="ctr">
            <a:noFill/>
            <a:prstDash val="solid"/>
            <a:miter lim="800000"/>
          </a:ln>
          <a:effectLst/>
        </p:spPr>
        <p:txBody>
          <a:bodyPr rtlCol="0" anchor="ctr"/>
          <a:lstStyle/>
          <a:p>
            <a:endParaRPr lang="zh-CN" altLang="en-US">
              <a:solidFill>
                <a:schemeClr val="tx1"/>
              </a:solidFill>
              <a:latin typeface="Arial" panose="020B0604020202020204" pitchFamily="34" charset="0"/>
              <a:ea typeface="宋体" panose="02010600030101010101" pitchFamily="2" charset="-122"/>
            </a:endParaRPr>
          </a:p>
        </p:txBody>
      </p:sp>
      <p:sp>
        <p:nvSpPr>
          <p:cNvPr id="7" name="矩形 6">
            <a:extLst>
              <a:ext uri="{FF2B5EF4-FFF2-40B4-BE49-F238E27FC236}">
                <a16:creationId xmlns:a16="http://schemas.microsoft.com/office/drawing/2014/main" id="{2654D05A-9CF0-4C1C-B4CE-8101AD425756}"/>
              </a:ext>
            </a:extLst>
          </p:cNvPr>
          <p:cNvSpPr/>
          <p:nvPr/>
        </p:nvSpPr>
        <p:spPr>
          <a:xfrm>
            <a:off x="0" y="1851338"/>
            <a:ext cx="5040560" cy="3863662"/>
          </a:xfrm>
          <a:prstGeom prst="rect">
            <a:avLst/>
          </a:prstGeom>
          <a:solidFill>
            <a:srgbClr val="00B0F0"/>
          </a:solidFill>
          <a:ln w="12700" cap="flat" cmpd="sng" algn="ctr">
            <a:noFill/>
            <a:prstDash val="solid"/>
            <a:miter lim="800000"/>
          </a:ln>
          <a:effectLst/>
        </p:spPr>
        <p:txBody>
          <a:bodyPr rtlCol="0" anchor="ctr"/>
          <a:lstStyle/>
          <a:p>
            <a:endParaRPr lang="zh-CN" altLang="en-US" dirty="0">
              <a:solidFill>
                <a:schemeClr val="tx1"/>
              </a:solidFill>
              <a:latin typeface="Arial" panose="020B0604020202020204" pitchFamily="34" charset="0"/>
              <a:ea typeface="宋体" panose="02010600030101010101" pitchFamily="2" charset="-122"/>
            </a:endParaRPr>
          </a:p>
        </p:txBody>
      </p:sp>
      <p:sp>
        <p:nvSpPr>
          <p:cNvPr id="13315" name="Rectangle 2"/>
          <p:cNvSpPr>
            <a:spLocks noGrp="1" noRot="1" noChangeArrowheads="1"/>
          </p:cNvSpPr>
          <p:nvPr>
            <p:ph type="title"/>
          </p:nvPr>
        </p:nvSpPr>
        <p:spPr/>
        <p:txBody>
          <a:bodyPr anchor="ctr"/>
          <a:lstStyle/>
          <a:p>
            <a:pPr eaLnBrk="1" hangingPunct="1"/>
            <a:r>
              <a:rPr lang="zh-CN" altLang="en-US"/>
              <a:t>组合属性定位为码</a:t>
            </a:r>
            <a:endParaRPr lang="en-US" altLang="zh-CN"/>
          </a:p>
        </p:txBody>
      </p:sp>
      <p:sp>
        <p:nvSpPr>
          <p:cNvPr id="13316" name="Rectangle 3"/>
          <p:cNvSpPr>
            <a:spLocks noGrp="1" noRot="1" noChangeArrowheads="1"/>
          </p:cNvSpPr>
          <p:nvPr>
            <p:ph sz="quarter" idx="10"/>
          </p:nvPr>
        </p:nvSpPr>
        <p:spPr>
          <a:xfrm>
            <a:off x="5584056" y="2209428"/>
            <a:ext cx="4464496" cy="4319587"/>
          </a:xfrm>
        </p:spPr>
        <p:txBody>
          <a:bodyPr/>
          <a:lstStyle/>
          <a:p>
            <a:pPr eaLnBrk="1" hangingPunct="1">
              <a:lnSpc>
                <a:spcPct val="140000"/>
              </a:lnSpc>
              <a:buFont typeface="Wingdings" panose="05000000000000000000" pitchFamily="2" charset="2"/>
              <a:buNone/>
            </a:pPr>
            <a:r>
              <a:rPr lang="en-US" altLang="zh-CN" dirty="0">
                <a:solidFill>
                  <a:schemeClr val="bg1"/>
                </a:solidFill>
                <a:latin typeface="华文中宋" panose="02010600040101010101" pitchFamily="2" charset="-122"/>
                <a:ea typeface="华文中宋" panose="02010600040101010101" pitchFamily="2" charset="-122"/>
              </a:rPr>
              <a:t>CREATE TABLE SC</a:t>
            </a:r>
          </a:p>
          <a:p>
            <a:pPr eaLnBrk="1" hangingPunct="1">
              <a:buFont typeface="Wingdings" panose="05000000000000000000" pitchFamily="2" charset="2"/>
              <a:buNone/>
            </a:pPr>
            <a:r>
              <a:rPr lang="en-US" altLang="zh-CN" dirty="0">
                <a:solidFill>
                  <a:schemeClr val="bg1"/>
                </a:solidFill>
                <a:latin typeface="华文中宋" panose="02010600040101010101" pitchFamily="2" charset="-122"/>
                <a:ea typeface="华文中宋" panose="02010600040101010101" pitchFamily="2" charset="-122"/>
              </a:rPr>
              <a:t>     ( </a:t>
            </a:r>
            <a:r>
              <a:rPr lang="en-US" altLang="zh-CN" sz="2000" dirty="0" err="1">
                <a:solidFill>
                  <a:schemeClr val="bg1"/>
                </a:solidFill>
                <a:latin typeface="华文中宋" panose="02010600040101010101" pitchFamily="2" charset="-122"/>
                <a:ea typeface="华文中宋" panose="02010600040101010101" pitchFamily="2" charset="-122"/>
              </a:rPr>
              <a:t>Sno</a:t>
            </a:r>
            <a:r>
              <a:rPr lang="en-US" altLang="zh-CN" sz="2000" dirty="0">
                <a:solidFill>
                  <a:schemeClr val="bg1"/>
                </a:solidFill>
                <a:latin typeface="华文中宋" panose="02010600040101010101" pitchFamily="2" charset="-122"/>
                <a:ea typeface="华文中宋" panose="02010600040101010101" pitchFamily="2" charset="-122"/>
              </a:rPr>
              <a:t>   CHAR(9)  NOT NULL</a:t>
            </a:r>
            <a:r>
              <a:rPr lang="zh-CN" altLang="en-US" sz="2000" dirty="0">
                <a:solidFill>
                  <a:schemeClr val="bg1"/>
                </a:solidFill>
                <a:latin typeface="华文中宋" panose="02010600040101010101" pitchFamily="2" charset="-122"/>
                <a:ea typeface="华文中宋" panose="02010600040101010101" pitchFamily="2" charset="-122"/>
              </a:rPr>
              <a:t>， </a:t>
            </a:r>
          </a:p>
          <a:p>
            <a:pPr indent="299858" eaLnBrk="1" hangingPunct="1">
              <a:buNone/>
            </a:pPr>
            <a:r>
              <a:rPr lang="en-US" altLang="zh-CN" sz="2000" dirty="0" err="1">
                <a:solidFill>
                  <a:schemeClr val="bg1"/>
                </a:solidFill>
                <a:latin typeface="华文中宋" panose="02010600040101010101" pitchFamily="2" charset="-122"/>
                <a:ea typeface="华文中宋" panose="02010600040101010101" pitchFamily="2" charset="-122"/>
              </a:rPr>
              <a:t>Cno</a:t>
            </a:r>
            <a:r>
              <a:rPr lang="en-US" altLang="zh-CN" sz="2000" dirty="0">
                <a:solidFill>
                  <a:schemeClr val="bg1"/>
                </a:solidFill>
                <a:latin typeface="华文中宋" panose="02010600040101010101" pitchFamily="2" charset="-122"/>
                <a:ea typeface="华文中宋" panose="02010600040101010101" pitchFamily="2" charset="-122"/>
              </a:rPr>
              <a:t>  CHAR(4)  NOT NULL</a:t>
            </a:r>
            <a:r>
              <a:rPr lang="zh-CN" altLang="en-US" sz="2000" dirty="0">
                <a:solidFill>
                  <a:schemeClr val="bg1"/>
                </a:solidFill>
                <a:latin typeface="华文中宋" panose="02010600040101010101" pitchFamily="2" charset="-122"/>
                <a:ea typeface="华文中宋" panose="02010600040101010101" pitchFamily="2" charset="-122"/>
              </a:rPr>
              <a:t>，  </a:t>
            </a:r>
          </a:p>
          <a:p>
            <a:pPr indent="299858" eaLnBrk="1" hangingPunct="1">
              <a:buNone/>
            </a:pPr>
            <a:r>
              <a:rPr lang="en-US" altLang="zh-CN" sz="2000" dirty="0">
                <a:solidFill>
                  <a:schemeClr val="bg1"/>
                </a:solidFill>
                <a:latin typeface="华文中宋" panose="02010600040101010101" pitchFamily="2" charset="-122"/>
                <a:ea typeface="华文中宋" panose="02010600040101010101" pitchFamily="2" charset="-122"/>
              </a:rPr>
              <a:t>Grade    SMALLINT</a:t>
            </a:r>
            <a:r>
              <a:rPr lang="zh-CN" altLang="en-US" sz="2000" dirty="0">
                <a:solidFill>
                  <a:schemeClr val="bg1"/>
                </a:solidFill>
                <a:latin typeface="华文中宋" panose="02010600040101010101" pitchFamily="2" charset="-122"/>
                <a:ea typeface="华文中宋" panose="02010600040101010101" pitchFamily="2" charset="-122"/>
              </a:rPr>
              <a:t>，</a:t>
            </a:r>
          </a:p>
          <a:p>
            <a:pPr indent="299858" eaLnBrk="1" hangingPunct="1">
              <a:buNone/>
            </a:pPr>
            <a:r>
              <a:rPr lang="en-US" altLang="zh-CN" sz="2000" b="1" dirty="0">
                <a:solidFill>
                  <a:srgbClr val="FF0000"/>
                </a:solidFill>
                <a:latin typeface="华文中宋" panose="02010600040101010101" pitchFamily="2" charset="-122"/>
                <a:ea typeface="华文中宋" panose="02010600040101010101" pitchFamily="2" charset="-122"/>
              </a:rPr>
              <a:t>PRIMARY KEY (</a:t>
            </a:r>
            <a:r>
              <a:rPr lang="en-US" altLang="zh-CN" sz="2000" b="1" dirty="0" err="1">
                <a:solidFill>
                  <a:srgbClr val="FF0000"/>
                </a:solidFill>
                <a:latin typeface="华文中宋" panose="02010600040101010101" pitchFamily="2" charset="-122"/>
                <a:ea typeface="华文中宋" panose="02010600040101010101" pitchFamily="2" charset="-122"/>
              </a:rPr>
              <a:t>Sno</a:t>
            </a:r>
            <a:r>
              <a:rPr lang="zh-CN" altLang="en-US" sz="2000" b="1" dirty="0">
                <a:solidFill>
                  <a:srgbClr val="FF0000"/>
                </a:solidFill>
                <a:latin typeface="华文中宋" panose="02010600040101010101" pitchFamily="2" charset="-122"/>
                <a:ea typeface="华文中宋" panose="02010600040101010101" pitchFamily="2" charset="-122"/>
              </a:rPr>
              <a:t>，</a:t>
            </a:r>
            <a:r>
              <a:rPr lang="en-US" altLang="zh-CN" sz="2000" b="1" dirty="0" err="1">
                <a:solidFill>
                  <a:srgbClr val="FF0000"/>
                </a:solidFill>
                <a:latin typeface="华文中宋" panose="02010600040101010101" pitchFamily="2" charset="-122"/>
                <a:ea typeface="华文中宋" panose="02010600040101010101" pitchFamily="2" charset="-122"/>
              </a:rPr>
              <a:t>Cno</a:t>
            </a:r>
            <a:r>
              <a:rPr lang="en-US" altLang="zh-CN" sz="2000" b="1" dirty="0">
                <a:solidFill>
                  <a:srgbClr val="FF0000"/>
                </a:solidFill>
                <a:latin typeface="华文中宋" panose="02010600040101010101" pitchFamily="2" charset="-122"/>
                <a:ea typeface="华文中宋" panose="02010600040101010101" pitchFamily="2" charset="-122"/>
              </a:rPr>
              <a:t>)</a:t>
            </a:r>
          </a:p>
          <a:p>
            <a:pPr indent="299858" eaLnBrk="1" hangingPunct="1">
              <a:buNone/>
            </a:pPr>
            <a:r>
              <a:rPr lang="en-US" altLang="zh-CN" sz="2000" dirty="0">
                <a:solidFill>
                  <a:schemeClr val="bg1"/>
                </a:solidFill>
                <a:latin typeface="华文中宋" panose="02010600040101010101" pitchFamily="2" charset="-122"/>
                <a:ea typeface="华文中宋" panose="02010600040101010101" pitchFamily="2" charset="-122"/>
              </a:rPr>
              <a:t>)</a:t>
            </a:r>
          </a:p>
        </p:txBody>
      </p:sp>
      <p:graphicFrame>
        <p:nvGraphicFramePr>
          <p:cNvPr id="4" name="表格 3">
            <a:extLst>
              <a:ext uri="{FF2B5EF4-FFF2-40B4-BE49-F238E27FC236}">
                <a16:creationId xmlns:a16="http://schemas.microsoft.com/office/drawing/2014/main" id="{9AB55F18-8CF8-4FEB-BB52-93C1ECB9D7E2}"/>
              </a:ext>
            </a:extLst>
          </p:cNvPr>
          <p:cNvGraphicFramePr>
            <a:graphicFrameLocks noGrp="1"/>
          </p:cNvGraphicFramePr>
          <p:nvPr>
            <p:extLst>
              <p:ext uri="{D42A27DB-BD31-4B8C-83A1-F6EECF244321}">
                <p14:modId xmlns:p14="http://schemas.microsoft.com/office/powerpoint/2010/main" val="897731535"/>
              </p:ext>
            </p:extLst>
          </p:nvPr>
        </p:nvGraphicFramePr>
        <p:xfrm>
          <a:off x="700333" y="2785647"/>
          <a:ext cx="3600399" cy="2209424"/>
        </p:xfrm>
        <a:graphic>
          <a:graphicData uri="http://schemas.openxmlformats.org/drawingml/2006/table">
            <a:tbl>
              <a:tblPr firstRow="1" bandRow="1">
                <a:tableStyleId>{8EC20E35-A176-4012-BC5E-935CFFF8708E}</a:tableStyleId>
              </a:tblPr>
              <a:tblGrid>
                <a:gridCol w="1440056">
                  <a:extLst>
                    <a:ext uri="{9D8B030D-6E8A-4147-A177-3AD203B41FA5}">
                      <a16:colId xmlns:a16="http://schemas.microsoft.com/office/drawing/2014/main" val="1882970996"/>
                    </a:ext>
                  </a:extLst>
                </a:gridCol>
                <a:gridCol w="1079548">
                  <a:extLst>
                    <a:ext uri="{9D8B030D-6E8A-4147-A177-3AD203B41FA5}">
                      <a16:colId xmlns:a16="http://schemas.microsoft.com/office/drawing/2014/main" val="3243389785"/>
                    </a:ext>
                  </a:extLst>
                </a:gridCol>
                <a:gridCol w="1080795">
                  <a:extLst>
                    <a:ext uri="{9D8B030D-6E8A-4147-A177-3AD203B41FA5}">
                      <a16:colId xmlns:a16="http://schemas.microsoft.com/office/drawing/2014/main" val="2769749635"/>
                    </a:ext>
                  </a:extLst>
                </a:gridCol>
              </a:tblGrid>
              <a:tr h="319000">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学号</a:t>
                      </a:r>
                      <a:r>
                        <a:rPr lang="en-US" sz="1100" u="none" strike="noStrike" dirty="0" err="1">
                          <a:effectLst/>
                          <a:latin typeface="微软雅黑" panose="020B0503020204020204" pitchFamily="34" charset="-122"/>
                          <a:ea typeface="微软雅黑" panose="020B0503020204020204" pitchFamily="34" charset="-122"/>
                        </a:rPr>
                        <a:t>Sno</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课程编号</a:t>
                      </a:r>
                      <a:r>
                        <a:rPr lang="en-US" sz="1100" u="none" strike="noStrike" dirty="0" err="1">
                          <a:effectLst/>
                          <a:latin typeface="微软雅黑" panose="020B0503020204020204" pitchFamily="34" charset="-122"/>
                          <a:ea typeface="微软雅黑" panose="020B0503020204020204" pitchFamily="34" charset="-122"/>
                        </a:rPr>
                        <a:t>Cno</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成绩</a:t>
                      </a:r>
                      <a:r>
                        <a:rPr lang="en-US" altLang="zh-CN" sz="1100" u="none" strike="noStrike" dirty="0">
                          <a:effectLst/>
                          <a:latin typeface="微软雅黑" panose="020B0503020204020204" pitchFamily="34" charset="-122"/>
                          <a:ea typeface="微软雅黑" panose="020B0503020204020204" pitchFamily="34" charset="-122"/>
                        </a:rPr>
                        <a:t>Grade</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632676779"/>
                  </a:ext>
                </a:extLst>
              </a:tr>
              <a:tr h="236303">
                <a:tc>
                  <a:txBody>
                    <a:bodyPr/>
                    <a:lstStyle/>
                    <a:p>
                      <a:pPr algn="ctr" fontAlgn="ctr"/>
                      <a:r>
                        <a:rPr lang="en-US" altLang="zh-CN" sz="1100" u="none" strike="noStrike" dirty="0">
                          <a:solidFill>
                            <a:srgbClr val="FF0000"/>
                          </a:solidFill>
                          <a:effectLst/>
                        </a:rPr>
                        <a:t>200333103240</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solidFill>
                            <a:srgbClr val="FF0000"/>
                          </a:solidFill>
                          <a:effectLst/>
                        </a:rPr>
                        <a:t>48005144</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a:effectLst/>
                        </a:rPr>
                        <a:t>72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6606215"/>
                  </a:ext>
                </a:extLst>
              </a:tr>
              <a:tr h="236303">
                <a:tc>
                  <a:txBody>
                    <a:bodyPr/>
                    <a:lstStyle/>
                    <a:p>
                      <a:pPr algn="ctr" fontAlgn="ctr"/>
                      <a:r>
                        <a:rPr lang="en-US" altLang="zh-CN" sz="1100" u="none" strike="noStrike" dirty="0">
                          <a:solidFill>
                            <a:srgbClr val="FF0000"/>
                          </a:solidFill>
                          <a:effectLst/>
                        </a:rPr>
                        <a:t>200333103240</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solidFill>
                            <a:srgbClr val="FF0000"/>
                          </a:solidFill>
                          <a:effectLst/>
                        </a:rPr>
                        <a:t>48005254</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a:effectLst/>
                        </a:rPr>
                        <a:t>86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7829016"/>
                  </a:ext>
                </a:extLst>
              </a:tr>
              <a:tr h="236303">
                <a:tc>
                  <a:txBody>
                    <a:bodyPr/>
                    <a:lstStyle/>
                    <a:p>
                      <a:pPr algn="ctr" fontAlgn="ctr"/>
                      <a:r>
                        <a:rPr lang="en-US" altLang="zh-CN" sz="1100" u="none" strike="noStrike" dirty="0">
                          <a:solidFill>
                            <a:srgbClr val="FF0000"/>
                          </a:solidFill>
                          <a:effectLst/>
                        </a:rPr>
                        <a:t>200333103277</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solidFill>
                            <a:srgbClr val="FF0000"/>
                          </a:solidFill>
                          <a:effectLst/>
                        </a:rPr>
                        <a:t>48000543</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effectLst/>
                        </a:rPr>
                        <a:t>89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034388"/>
                  </a:ext>
                </a:extLst>
              </a:tr>
              <a:tr h="236303">
                <a:tc>
                  <a:txBody>
                    <a:bodyPr/>
                    <a:lstStyle/>
                    <a:p>
                      <a:pPr algn="ctr" fontAlgn="ctr"/>
                      <a:r>
                        <a:rPr lang="en-US" altLang="zh-CN" sz="1100" u="none" strike="noStrike" dirty="0">
                          <a:solidFill>
                            <a:srgbClr val="FF0000"/>
                          </a:solidFill>
                          <a:effectLst/>
                        </a:rPr>
                        <a:t>200333103286</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solidFill>
                            <a:srgbClr val="FF0000"/>
                          </a:solidFill>
                          <a:effectLst/>
                        </a:rPr>
                        <a:t>48000543</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effectLst/>
                        </a:rPr>
                        <a:t>95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5862810"/>
                  </a:ext>
                </a:extLst>
              </a:tr>
              <a:tr h="236303">
                <a:tc>
                  <a:txBody>
                    <a:bodyPr/>
                    <a:lstStyle/>
                    <a:p>
                      <a:pPr algn="ctr" fontAlgn="ctr"/>
                      <a:r>
                        <a:rPr lang="en-US" altLang="zh-CN" sz="1100" u="none" strike="noStrike" dirty="0">
                          <a:solidFill>
                            <a:srgbClr val="FF0000"/>
                          </a:solidFill>
                          <a:effectLst/>
                        </a:rPr>
                        <a:t>200433103019</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solidFill>
                            <a:srgbClr val="FF0000"/>
                          </a:solidFill>
                          <a:effectLst/>
                        </a:rPr>
                        <a:t>48000443</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effectLst/>
                        </a:rPr>
                        <a:t>86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615173"/>
                  </a:ext>
                </a:extLst>
              </a:tr>
              <a:tr h="236303">
                <a:tc>
                  <a:txBody>
                    <a:bodyPr/>
                    <a:lstStyle/>
                    <a:p>
                      <a:pPr algn="ctr" fontAlgn="ctr"/>
                      <a:r>
                        <a:rPr lang="en-US" altLang="zh-CN" sz="1100" u="none" strike="noStrike" dirty="0">
                          <a:solidFill>
                            <a:srgbClr val="FF0000"/>
                          </a:solidFill>
                          <a:effectLst/>
                        </a:rPr>
                        <a:t>200433103019</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solidFill>
                            <a:srgbClr val="FF0000"/>
                          </a:solidFill>
                          <a:effectLst/>
                        </a:rPr>
                        <a:t>48000543</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effectLst/>
                        </a:rPr>
                        <a:t>78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613756"/>
                  </a:ext>
                </a:extLst>
              </a:tr>
              <a:tr h="236303">
                <a:tc>
                  <a:txBody>
                    <a:bodyPr/>
                    <a:lstStyle/>
                    <a:p>
                      <a:pPr algn="ctr" fontAlgn="ctr"/>
                      <a:r>
                        <a:rPr lang="en-US" altLang="zh-CN" sz="1100" u="none" strike="noStrike" dirty="0">
                          <a:solidFill>
                            <a:srgbClr val="FF0000"/>
                          </a:solidFill>
                          <a:effectLst/>
                        </a:rPr>
                        <a:t>200433103028</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solidFill>
                            <a:srgbClr val="FF0000"/>
                          </a:solidFill>
                          <a:effectLst/>
                        </a:rPr>
                        <a:t>48000443</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effectLst/>
                        </a:rPr>
                        <a:t>88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4797341"/>
                  </a:ext>
                </a:extLst>
              </a:tr>
              <a:tr h="236303">
                <a:tc>
                  <a:txBody>
                    <a:bodyPr/>
                    <a:lstStyle/>
                    <a:p>
                      <a:pPr algn="ctr" fontAlgn="ctr"/>
                      <a:r>
                        <a:rPr lang="en-US" altLang="zh-CN" sz="1100" u="none" strike="noStrike" dirty="0">
                          <a:solidFill>
                            <a:srgbClr val="FF0000"/>
                          </a:solidFill>
                          <a:effectLst/>
                        </a:rPr>
                        <a:t>200433103028</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solidFill>
                            <a:srgbClr val="FF0000"/>
                          </a:solidFill>
                          <a:effectLst/>
                        </a:rPr>
                        <a:t>48000543</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effectLst/>
                        </a:rPr>
                        <a:t>69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4719674"/>
                  </a:ext>
                </a:extLst>
              </a:tr>
            </a:tbl>
          </a:graphicData>
        </a:graphic>
      </p:graphicFrame>
      <p:sp>
        <p:nvSpPr>
          <p:cNvPr id="8" name="Rectangle 3">
            <a:extLst>
              <a:ext uri="{FF2B5EF4-FFF2-40B4-BE49-F238E27FC236}">
                <a16:creationId xmlns:a16="http://schemas.microsoft.com/office/drawing/2014/main" id="{2E9A51BC-03C8-4769-84A7-13AFB883FAA9}"/>
              </a:ext>
            </a:extLst>
          </p:cNvPr>
          <p:cNvSpPr txBox="1">
            <a:spLocks noRot="1" noChangeArrowheads="1"/>
          </p:cNvSpPr>
          <p:nvPr/>
        </p:nvSpPr>
        <p:spPr>
          <a:xfrm>
            <a:off x="1333711" y="1153774"/>
            <a:ext cx="7740860" cy="657314"/>
          </a:xfrm>
          <a:prstGeom prst="rect">
            <a:avLst/>
          </a:prstGeom>
        </p:spPr>
        <p:txBody>
          <a:bodyPr/>
          <a:lstStyle>
            <a:lvl1pPr marL="296327" indent="-296327" algn="l" defTabSz="1014227"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23728" indent="-315734" algn="l" defTabSz="1014227"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8224" indent="-252234" algn="l" defTabSz="1014227"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6219" indent="-252234" algn="l" defTabSz="1014227"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4214" indent="-252234" algn="l" defTabSz="1014227" rtl="0" eaLnBrk="0" fontAlgn="base" hangingPunct="0">
              <a:spcBef>
                <a:spcPct val="20000"/>
              </a:spcBef>
              <a:spcAft>
                <a:spcPct val="0"/>
              </a:spcAft>
              <a:buFont typeface="Arial" panose="020B0604020202020204" pitchFamily="34" charset="0"/>
              <a:buChar char="»"/>
              <a:defRPr sz="2222"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eaLnBrk="1" hangingPunct="1">
              <a:buFont typeface="Wingdings" panose="05000000000000000000" pitchFamily="2" charset="2"/>
              <a:buNone/>
            </a:pPr>
            <a:r>
              <a:rPr lang="zh-CN" altLang="en-US" dirty="0">
                <a:solidFill>
                  <a:schemeClr val="bg1"/>
                </a:solidFill>
              </a:rPr>
              <a:t>将</a:t>
            </a:r>
            <a:r>
              <a:rPr lang="en-US" altLang="zh-CN" dirty="0">
                <a:solidFill>
                  <a:schemeClr val="bg1"/>
                </a:solidFill>
              </a:rPr>
              <a:t>SC</a:t>
            </a:r>
            <a:r>
              <a:rPr lang="zh-CN" altLang="en-US" dirty="0">
                <a:solidFill>
                  <a:schemeClr val="bg1"/>
                </a:solidFill>
              </a:rPr>
              <a:t>表中的</a:t>
            </a:r>
            <a:r>
              <a:rPr lang="en-US" altLang="zh-CN" dirty="0" err="1">
                <a:solidFill>
                  <a:schemeClr val="bg1"/>
                </a:solidFill>
              </a:rPr>
              <a:t>Sno</a:t>
            </a:r>
            <a:r>
              <a:rPr lang="zh-CN" altLang="en-US" dirty="0">
                <a:solidFill>
                  <a:schemeClr val="bg1"/>
                </a:solidFill>
              </a:rPr>
              <a:t>，</a:t>
            </a:r>
            <a:r>
              <a:rPr lang="en-US" altLang="zh-CN" dirty="0" err="1">
                <a:solidFill>
                  <a:schemeClr val="bg1"/>
                </a:solidFill>
              </a:rPr>
              <a:t>Cno</a:t>
            </a:r>
            <a:r>
              <a:rPr lang="zh-CN" altLang="en-US" dirty="0">
                <a:solidFill>
                  <a:schemeClr val="bg1"/>
                </a:solidFill>
              </a:rPr>
              <a:t>属性组定义为码，必须单独一行定义</a:t>
            </a:r>
          </a:p>
        </p:txBody>
      </p:sp>
      <p:sp>
        <p:nvSpPr>
          <p:cNvPr id="9" name="左大括号 8">
            <a:extLst>
              <a:ext uri="{FF2B5EF4-FFF2-40B4-BE49-F238E27FC236}">
                <a16:creationId xmlns:a16="http://schemas.microsoft.com/office/drawing/2014/main" id="{13889970-2660-44AC-A90D-9A072A6CD192}"/>
              </a:ext>
            </a:extLst>
          </p:cNvPr>
          <p:cNvSpPr/>
          <p:nvPr/>
        </p:nvSpPr>
        <p:spPr>
          <a:xfrm rot="5400000">
            <a:off x="1964316" y="1945285"/>
            <a:ext cx="269595" cy="1368152"/>
          </a:xfrm>
          <a:prstGeom prst="leftBrace">
            <a:avLst>
              <a:gd name="adj1" fmla="val 8333"/>
              <a:gd name="adj2" fmla="val 5056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ndParaRPr>
          </a:p>
        </p:txBody>
      </p:sp>
      <p:sp>
        <p:nvSpPr>
          <p:cNvPr id="10" name="矩形 9">
            <a:extLst>
              <a:ext uri="{FF2B5EF4-FFF2-40B4-BE49-F238E27FC236}">
                <a16:creationId xmlns:a16="http://schemas.microsoft.com/office/drawing/2014/main" id="{933B3B3B-BC10-4B89-BC16-79E0C9EB3885}"/>
              </a:ext>
            </a:extLst>
          </p:cNvPr>
          <p:cNvSpPr/>
          <p:nvPr/>
        </p:nvSpPr>
        <p:spPr>
          <a:xfrm>
            <a:off x="2082349" y="4977670"/>
            <a:ext cx="542136" cy="400110"/>
          </a:xfrm>
          <a:prstGeom prst="rect">
            <a:avLst/>
          </a:prstGeom>
        </p:spPr>
        <p:txBody>
          <a:bodyPr wrap="none">
            <a:spAutoFit/>
          </a:bodyPr>
          <a:lstStyle/>
          <a:p>
            <a:r>
              <a:rPr lang="en-US" altLang="zh-CN" sz="2000" dirty="0">
                <a:solidFill>
                  <a:schemeClr val="bg1"/>
                </a:solidFill>
              </a:rPr>
              <a:t>SC</a:t>
            </a:r>
            <a:endParaRPr lang="zh-CN" altLang="en-US" sz="2000" dirty="0"/>
          </a:p>
        </p:txBody>
      </p:sp>
      <p:sp>
        <p:nvSpPr>
          <p:cNvPr id="13" name="矩形 12">
            <a:extLst>
              <a:ext uri="{FF2B5EF4-FFF2-40B4-BE49-F238E27FC236}">
                <a16:creationId xmlns:a16="http://schemas.microsoft.com/office/drawing/2014/main" id="{63E4B725-B1F2-43D4-8B33-C8B978141A12}"/>
              </a:ext>
            </a:extLst>
          </p:cNvPr>
          <p:cNvSpPr/>
          <p:nvPr/>
        </p:nvSpPr>
        <p:spPr>
          <a:xfrm>
            <a:off x="1119560" y="2172694"/>
            <a:ext cx="2281394" cy="400110"/>
          </a:xfrm>
          <a:prstGeom prst="rect">
            <a:avLst/>
          </a:prstGeom>
        </p:spPr>
        <p:txBody>
          <a:bodyPr wrap="none">
            <a:spAutoFit/>
          </a:bodyPr>
          <a:lstStyle/>
          <a:p>
            <a:r>
              <a:rPr lang="en-US" altLang="zh-CN" sz="2000" dirty="0" err="1">
                <a:solidFill>
                  <a:schemeClr val="bg1"/>
                </a:solidFill>
                <a:latin typeface="微软雅黑" panose="020B0503020204020204" pitchFamily="34" charset="-122"/>
                <a:ea typeface="微软雅黑" panose="020B0503020204020204" pitchFamily="34" charset="-122"/>
              </a:rPr>
              <a:t>Sno,Cno</a:t>
            </a:r>
            <a:r>
              <a:rPr lang="zh-CN" altLang="en-US" sz="2000" dirty="0">
                <a:solidFill>
                  <a:schemeClr val="bg1"/>
                </a:solidFill>
                <a:latin typeface="微软雅黑" panose="020B0503020204020204" pitchFamily="34" charset="-122"/>
                <a:ea typeface="微软雅黑" panose="020B0503020204020204" pitchFamily="34" charset="-122"/>
              </a:rPr>
              <a:t>组合为码</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1239518"/>
      </p:ext>
    </p:extLst>
  </p:cSld>
  <p:clrMapOvr>
    <a:masterClrMapping/>
  </p:clrMapOvr>
  <p:transition spd="slow" advTm="109595">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1</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实体完整性</a:t>
            </a:r>
          </a:p>
        </p:txBody>
      </p:sp>
      <p:sp>
        <p:nvSpPr>
          <p:cNvPr id="12" name="矩形 48"/>
          <p:cNvSpPr>
            <a:spLocks noChangeArrowheads="1"/>
          </p:cNvSpPr>
          <p:nvPr/>
        </p:nvSpPr>
        <p:spPr bwMode="auto">
          <a:xfrm>
            <a:off x="4039306" y="2524126"/>
            <a:ext cx="3896431" cy="8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实体完整性定义</a:t>
            </a:r>
          </a:p>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实体完整性检查和违约处理</a:t>
            </a:r>
          </a:p>
        </p:txBody>
      </p:sp>
    </p:spTree>
    <p:extLst>
      <p:ext uri="{BB962C8B-B14F-4D97-AF65-F5344CB8AC3E}">
        <p14:creationId xmlns:p14="http://schemas.microsoft.com/office/powerpoint/2010/main" val="292716260"/>
      </p:ext>
    </p:extLst>
  </p:cSld>
  <p:clrMapOvr>
    <a:masterClrMapping/>
  </p:clrMapOvr>
  <p:transition spd="slow" advTm="1553">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nchor="ctr"/>
          <a:lstStyle/>
          <a:p>
            <a:pPr eaLnBrk="1" hangingPunct="1"/>
            <a:r>
              <a:rPr lang="zh-CN" altLang="en-US"/>
              <a:t>实体完整性检查和违约处理</a:t>
            </a:r>
          </a:p>
        </p:txBody>
      </p:sp>
      <p:sp>
        <p:nvSpPr>
          <p:cNvPr id="14340" name="Rectangle 3"/>
          <p:cNvSpPr>
            <a:spLocks noGrp="1" noChangeArrowheads="1"/>
          </p:cNvSpPr>
          <p:nvPr>
            <p:ph sz="quarter" idx="10"/>
          </p:nvPr>
        </p:nvSpPr>
        <p:spPr>
          <a:xfrm>
            <a:off x="687513" y="769939"/>
            <a:ext cx="9001000" cy="3383706"/>
          </a:xfrm>
        </p:spPr>
        <p:txBody>
          <a:bodyPr/>
          <a:lstStyle/>
          <a:p>
            <a:pPr eaLnBrk="1" hangingPunct="1">
              <a:lnSpc>
                <a:spcPts val="2900"/>
              </a:lnSpc>
            </a:pPr>
            <a:r>
              <a:rPr lang="zh-CN" altLang="en-US" dirty="0"/>
              <a:t>触发动作：插入行或对主码列进行更新时</a:t>
            </a:r>
            <a:endParaRPr lang="en-US" altLang="zh-CN" dirty="0"/>
          </a:p>
          <a:p>
            <a:pPr eaLnBrk="1" hangingPunct="1">
              <a:lnSpc>
                <a:spcPts val="2900"/>
              </a:lnSpc>
            </a:pPr>
            <a:r>
              <a:rPr lang="zh-CN" altLang="en-US" dirty="0"/>
              <a:t>检查内容：</a:t>
            </a:r>
          </a:p>
          <a:p>
            <a:pPr lvl="1" eaLnBrk="1" hangingPunct="1">
              <a:lnSpc>
                <a:spcPts val="2900"/>
              </a:lnSpc>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检查主码值</a:t>
            </a:r>
            <a:r>
              <a:rPr lang="zh-CN" altLang="en-US" sz="1778" b="1" dirty="0">
                <a:solidFill>
                  <a:srgbClr val="FF0000"/>
                </a:solidFill>
                <a:latin typeface="华文中宋" panose="02010600040101010101" pitchFamily="2" charset="-122"/>
                <a:ea typeface="华文中宋" panose="02010600040101010101" pitchFamily="2" charset="-122"/>
              </a:rPr>
              <a:t>是否唯一</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，如果不唯一则拒绝插入或修改</a:t>
            </a:r>
          </a:p>
          <a:p>
            <a:pPr lvl="1" eaLnBrk="1" hangingPunct="1">
              <a:lnSpc>
                <a:spcPts val="2900"/>
              </a:lnSpc>
            </a:pP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检查主码的各个属性</a:t>
            </a:r>
            <a:r>
              <a:rPr lang="zh-CN" altLang="en-US" sz="1778" b="1" dirty="0">
                <a:solidFill>
                  <a:srgbClr val="FF0000"/>
                </a:solidFill>
              </a:rPr>
              <a:t>是否为空</a:t>
            </a:r>
            <a:r>
              <a:rPr lang="zh-CN" altLang="en-US" sz="1778" dirty="0">
                <a:solidFill>
                  <a:schemeClr val="tx1">
                    <a:lumMod val="50000"/>
                    <a:lumOff val="50000"/>
                  </a:schemeClr>
                </a:solidFill>
                <a:latin typeface="华文中宋" panose="02010600040101010101" pitchFamily="2" charset="-122"/>
                <a:ea typeface="华文中宋" panose="02010600040101010101" pitchFamily="2" charset="-122"/>
              </a:rPr>
              <a:t>，只要有一个为空就拒绝插入或修改</a:t>
            </a:r>
          </a:p>
          <a:p>
            <a:pPr eaLnBrk="1" hangingPunct="1">
              <a:lnSpc>
                <a:spcPts val="2900"/>
              </a:lnSpc>
            </a:pPr>
            <a:r>
              <a:rPr lang="zh-CN" altLang="en-US" dirty="0"/>
              <a:t>检查方法：</a:t>
            </a:r>
            <a:r>
              <a:rPr lang="zh-CN" altLang="en-US" dirty="0">
                <a:solidFill>
                  <a:srgbClr val="FF0000"/>
                </a:solidFill>
              </a:rPr>
              <a:t>全表扫描</a:t>
            </a:r>
            <a:endParaRPr lang="en-US" altLang="zh-CN" dirty="0"/>
          </a:p>
        </p:txBody>
      </p:sp>
      <p:sp>
        <p:nvSpPr>
          <p:cNvPr id="2" name="矩形 1">
            <a:extLst>
              <a:ext uri="{FF2B5EF4-FFF2-40B4-BE49-F238E27FC236}">
                <a16:creationId xmlns:a16="http://schemas.microsoft.com/office/drawing/2014/main" id="{013E95FD-C7A3-49E8-922E-EF8464C59D36}"/>
              </a:ext>
            </a:extLst>
          </p:cNvPr>
          <p:cNvSpPr/>
          <p:nvPr/>
        </p:nvSpPr>
        <p:spPr>
          <a:xfrm>
            <a:off x="883838" y="2900644"/>
            <a:ext cx="2546250" cy="1895391"/>
          </a:xfrm>
          <a:prstGeom prst="rect">
            <a:avLst/>
          </a:prstGeom>
        </p:spPr>
        <p:txBody>
          <a:bodyPr wrap="square">
            <a:spAutoFit/>
          </a:bodyPr>
          <a:lstStyle/>
          <a:p>
            <a:pPr marL="700599" lvl="2" indent="-317497" eaLnBrk="1" hangingPunct="1">
              <a:lnSpc>
                <a:spcPct val="150000"/>
              </a:lnSpc>
              <a:buFont typeface="华文中宋" panose="02010600040101010101" pitchFamily="2" charset="-122"/>
              <a:buChar cha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依次判断每一条记录的主码值与将插入记录上的主码值（或者修改的新主码值）是否相同 </a:t>
            </a:r>
          </a:p>
        </p:txBody>
      </p:sp>
      <p:graphicFrame>
        <p:nvGraphicFramePr>
          <p:cNvPr id="6" name="Table 2">
            <a:extLst>
              <a:ext uri="{FF2B5EF4-FFF2-40B4-BE49-F238E27FC236}">
                <a16:creationId xmlns:a16="http://schemas.microsoft.com/office/drawing/2014/main" id="{EDCEF7BC-C944-41A2-A5B7-98CAAB34D078}"/>
              </a:ext>
            </a:extLst>
          </p:cNvPr>
          <p:cNvGraphicFramePr>
            <a:graphicFrameLocks noGrp="1"/>
          </p:cNvGraphicFramePr>
          <p:nvPr>
            <p:extLst>
              <p:ext uri="{D42A27DB-BD31-4B8C-83A1-F6EECF244321}">
                <p14:modId xmlns:p14="http://schemas.microsoft.com/office/powerpoint/2010/main" val="4279985860"/>
              </p:ext>
            </p:extLst>
          </p:nvPr>
        </p:nvGraphicFramePr>
        <p:xfrm>
          <a:off x="4215904" y="4038363"/>
          <a:ext cx="5935774" cy="1677640"/>
        </p:xfrm>
        <a:graphic>
          <a:graphicData uri="http://schemas.openxmlformats.org/drawingml/2006/table">
            <a:tbl>
              <a:tblPr firstRow="1" bandRow="1">
                <a:effectLst/>
              </a:tblPr>
              <a:tblGrid>
                <a:gridCol w="1097342">
                  <a:extLst>
                    <a:ext uri="{9D8B030D-6E8A-4147-A177-3AD203B41FA5}">
                      <a16:colId xmlns:a16="http://schemas.microsoft.com/office/drawing/2014/main" val="20000"/>
                    </a:ext>
                  </a:extLst>
                </a:gridCol>
                <a:gridCol w="1097342">
                  <a:extLst>
                    <a:ext uri="{9D8B030D-6E8A-4147-A177-3AD203B41FA5}">
                      <a16:colId xmlns:a16="http://schemas.microsoft.com/office/drawing/2014/main" val="20001"/>
                    </a:ext>
                  </a:extLst>
                </a:gridCol>
                <a:gridCol w="960174">
                  <a:extLst>
                    <a:ext uri="{9D8B030D-6E8A-4147-A177-3AD203B41FA5}">
                      <a16:colId xmlns:a16="http://schemas.microsoft.com/office/drawing/2014/main" val="20002"/>
                    </a:ext>
                  </a:extLst>
                </a:gridCol>
                <a:gridCol w="1593761">
                  <a:extLst>
                    <a:ext uri="{9D8B030D-6E8A-4147-A177-3AD203B41FA5}">
                      <a16:colId xmlns:a16="http://schemas.microsoft.com/office/drawing/2014/main" val="20003"/>
                    </a:ext>
                  </a:extLst>
                </a:gridCol>
                <a:gridCol w="1187155">
                  <a:extLst>
                    <a:ext uri="{9D8B030D-6E8A-4147-A177-3AD203B41FA5}">
                      <a16:colId xmlns:a16="http://schemas.microsoft.com/office/drawing/2014/main" val="2380715084"/>
                    </a:ext>
                  </a:extLst>
                </a:gridCol>
              </a:tblGrid>
              <a:tr h="335528">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Key1</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F21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F31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F41</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F51</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335528">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Key2</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F22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F32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F42</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F52</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2"/>
                  </a:ext>
                </a:extLst>
              </a:tr>
              <a:tr h="335528">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Key3</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F23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F33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F43</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F53</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35528">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Key4</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F24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F34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F44</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F54</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4"/>
                  </a:ext>
                </a:extLst>
              </a:tr>
              <a:tr h="335528">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bl>
          </a:graphicData>
        </a:graphic>
      </p:graphicFrame>
      <p:graphicFrame>
        <p:nvGraphicFramePr>
          <p:cNvPr id="3" name="表格 2">
            <a:extLst>
              <a:ext uri="{FF2B5EF4-FFF2-40B4-BE49-F238E27FC236}">
                <a16:creationId xmlns:a16="http://schemas.microsoft.com/office/drawing/2014/main" id="{416907D4-CEA5-4182-8293-843463EA4BE3}"/>
              </a:ext>
            </a:extLst>
          </p:cNvPr>
          <p:cNvGraphicFramePr>
            <a:graphicFrameLocks noGrp="1"/>
          </p:cNvGraphicFramePr>
          <p:nvPr>
            <p:extLst>
              <p:ext uri="{D42A27DB-BD31-4B8C-83A1-F6EECF244321}">
                <p14:modId xmlns:p14="http://schemas.microsoft.com/office/powerpoint/2010/main" val="939793741"/>
              </p:ext>
            </p:extLst>
          </p:nvPr>
        </p:nvGraphicFramePr>
        <p:xfrm>
          <a:off x="4186805" y="3225696"/>
          <a:ext cx="5964873" cy="352404"/>
        </p:xfrm>
        <a:graphic>
          <a:graphicData uri="http://schemas.openxmlformats.org/drawingml/2006/table">
            <a:tbl>
              <a:tblPr firstRow="1" bandRow="1">
                <a:effectLst/>
              </a:tblPr>
              <a:tblGrid>
                <a:gridCol w="1102721">
                  <a:extLst>
                    <a:ext uri="{9D8B030D-6E8A-4147-A177-3AD203B41FA5}">
                      <a16:colId xmlns:a16="http://schemas.microsoft.com/office/drawing/2014/main" val="1825774370"/>
                    </a:ext>
                  </a:extLst>
                </a:gridCol>
                <a:gridCol w="1102721">
                  <a:extLst>
                    <a:ext uri="{9D8B030D-6E8A-4147-A177-3AD203B41FA5}">
                      <a16:colId xmlns:a16="http://schemas.microsoft.com/office/drawing/2014/main" val="2844372780"/>
                    </a:ext>
                  </a:extLst>
                </a:gridCol>
                <a:gridCol w="964881">
                  <a:extLst>
                    <a:ext uri="{9D8B030D-6E8A-4147-A177-3AD203B41FA5}">
                      <a16:colId xmlns:a16="http://schemas.microsoft.com/office/drawing/2014/main" val="2169786216"/>
                    </a:ext>
                  </a:extLst>
                </a:gridCol>
                <a:gridCol w="1601575">
                  <a:extLst>
                    <a:ext uri="{9D8B030D-6E8A-4147-A177-3AD203B41FA5}">
                      <a16:colId xmlns:a16="http://schemas.microsoft.com/office/drawing/2014/main" val="1618136882"/>
                    </a:ext>
                  </a:extLst>
                </a:gridCol>
                <a:gridCol w="1192975">
                  <a:extLst>
                    <a:ext uri="{9D8B030D-6E8A-4147-A177-3AD203B41FA5}">
                      <a16:colId xmlns:a16="http://schemas.microsoft.com/office/drawing/2014/main" val="3601668879"/>
                    </a:ext>
                  </a:extLst>
                </a:gridCol>
              </a:tblGrid>
              <a:tr h="352404">
                <a:tc>
                  <a:txBody>
                    <a:bodyPr/>
                    <a:lstStyle/>
                    <a:p>
                      <a:pPr algn="ctr" fontAlgn="ctr"/>
                      <a:r>
                        <a:rPr lang="en-US" altLang="zh-CN" sz="1100" b="0" i="0" u="none" strike="noStrike" dirty="0" err="1">
                          <a:solidFill>
                            <a:schemeClr val="bg1"/>
                          </a:solidFill>
                          <a:effectLst/>
                          <a:latin typeface="微软雅黑" panose="020B0503020204020204" pitchFamily="34" charset="-122"/>
                          <a:ea typeface="微软雅黑" panose="020B0503020204020204" pitchFamily="34" charset="-122"/>
                        </a:rPr>
                        <a:t>Keyi</a:t>
                      </a:r>
                      <a:endParaRPr lang="en-US" altLang="zh-CN" sz="1100" b="0"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ctr"/>
                      <a:r>
                        <a:rPr lang="en-US" altLang="zh-CN" sz="1100" b="0" i="0" u="none" strike="noStrike" dirty="0">
                          <a:solidFill>
                            <a:schemeClr val="bg1"/>
                          </a:solidFill>
                          <a:effectLst/>
                          <a:latin typeface="微软雅黑" panose="020B0503020204020204" pitchFamily="34" charset="-122"/>
                          <a:ea typeface="微软雅黑" panose="020B0503020204020204" pitchFamily="34" charset="-122"/>
                        </a:rPr>
                        <a:t>F2i</a:t>
                      </a:r>
                      <a:endParaRPr lang="zh-CN" altLang="en-US" sz="1100" b="0"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ctr"/>
                      <a:r>
                        <a:rPr lang="en-US" altLang="zh-CN" sz="1100" b="0" i="0" u="none" strike="noStrike" dirty="0">
                          <a:solidFill>
                            <a:schemeClr val="bg1"/>
                          </a:solidFill>
                          <a:effectLst/>
                          <a:latin typeface="微软雅黑" panose="020B0503020204020204" pitchFamily="34" charset="-122"/>
                          <a:ea typeface="微软雅黑" panose="020B0503020204020204" pitchFamily="34" charset="-122"/>
                        </a:rPr>
                        <a:t>F3i</a:t>
                      </a:r>
                      <a:endParaRPr lang="zh-CN" altLang="en-US" sz="1100" b="0"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ctr"/>
                      <a:r>
                        <a:rPr lang="en-US" altLang="zh-CN" sz="1100" b="0" i="0" u="none" strike="noStrike" dirty="0">
                          <a:solidFill>
                            <a:schemeClr val="bg1"/>
                          </a:solidFill>
                          <a:effectLst/>
                          <a:latin typeface="微软雅黑" panose="020B0503020204020204" pitchFamily="34" charset="-122"/>
                          <a:ea typeface="微软雅黑" panose="020B0503020204020204" pitchFamily="34" charset="-122"/>
                        </a:rPr>
                        <a:t>F4i</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ctr"/>
                      <a:r>
                        <a:rPr lang="en-US" altLang="zh-CN" sz="1100" b="0" i="0" u="none" strike="noStrike" dirty="0">
                          <a:solidFill>
                            <a:schemeClr val="bg1"/>
                          </a:solidFill>
                          <a:effectLst/>
                          <a:latin typeface="微软雅黑" panose="020B0503020204020204" pitchFamily="34" charset="-122"/>
                          <a:ea typeface="微软雅黑" panose="020B0503020204020204" pitchFamily="34" charset="-122"/>
                        </a:rPr>
                        <a:t>F5i</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173992597"/>
                  </a:ext>
                </a:extLst>
              </a:tr>
            </a:tbl>
          </a:graphicData>
        </a:graphic>
      </p:graphicFrame>
      <p:cxnSp>
        <p:nvCxnSpPr>
          <p:cNvPr id="7" name="直接箭头连接符 6">
            <a:extLst>
              <a:ext uri="{FF2B5EF4-FFF2-40B4-BE49-F238E27FC236}">
                <a16:creationId xmlns:a16="http://schemas.microsoft.com/office/drawing/2014/main" id="{40CE2B71-FEAC-46E5-A63D-6C668334D6DA}"/>
              </a:ext>
            </a:extLst>
          </p:cNvPr>
          <p:cNvCxnSpPr>
            <a:cxnSpLocks/>
          </p:cNvCxnSpPr>
          <p:nvPr/>
        </p:nvCxnSpPr>
        <p:spPr>
          <a:xfrm>
            <a:off x="4747197" y="3578100"/>
            <a:ext cx="0" cy="4571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F199038-B6AA-42E4-AF7B-29869A5B3291}"/>
              </a:ext>
            </a:extLst>
          </p:cNvPr>
          <p:cNvCxnSpPr>
            <a:cxnSpLocks/>
          </p:cNvCxnSpPr>
          <p:nvPr/>
        </p:nvCxnSpPr>
        <p:spPr>
          <a:xfrm>
            <a:off x="3999880" y="4130398"/>
            <a:ext cx="0" cy="1536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2A42CCD-9DD2-4085-8C88-844C6712122B}"/>
              </a:ext>
            </a:extLst>
          </p:cNvPr>
          <p:cNvSpPr txBox="1"/>
          <p:nvPr/>
        </p:nvSpPr>
        <p:spPr>
          <a:xfrm>
            <a:off x="6579992" y="3683601"/>
            <a:ext cx="877163" cy="369332"/>
          </a:xfrm>
          <a:prstGeom prst="rect">
            <a:avLst/>
          </a:prstGeom>
          <a:noFill/>
        </p:spPr>
        <p:txBody>
          <a:bodyPr wrap="none" rtlCol="0">
            <a:spAutoFit/>
          </a:bodyPr>
          <a:lstStyle/>
          <a:p>
            <a:r>
              <a:rPr lang="zh-CN" altLang="en-US" sz="1800" b="1" dirty="0">
                <a:latin typeface="微软雅黑" panose="020B0503020204020204" pitchFamily="34" charset="-122"/>
                <a:ea typeface="微软雅黑" panose="020B0503020204020204" pitchFamily="34" charset="-122"/>
              </a:rPr>
              <a:t>基本表</a:t>
            </a:r>
          </a:p>
        </p:txBody>
      </p:sp>
      <p:sp>
        <p:nvSpPr>
          <p:cNvPr id="13" name="文本框 12">
            <a:extLst>
              <a:ext uri="{FF2B5EF4-FFF2-40B4-BE49-F238E27FC236}">
                <a16:creationId xmlns:a16="http://schemas.microsoft.com/office/drawing/2014/main" id="{E0301122-88C7-44E8-BB9A-F85C4873E8FD}"/>
              </a:ext>
            </a:extLst>
          </p:cNvPr>
          <p:cNvSpPr txBox="1"/>
          <p:nvPr/>
        </p:nvSpPr>
        <p:spPr>
          <a:xfrm>
            <a:off x="4071888" y="2831154"/>
            <a:ext cx="1569660" cy="369332"/>
          </a:xfrm>
          <a:prstGeom prst="rect">
            <a:avLst/>
          </a:prstGeom>
          <a:noFill/>
        </p:spPr>
        <p:txBody>
          <a:bodyPr wrap="none" rtlCol="0">
            <a:spAutoFit/>
          </a:bodyPr>
          <a:lstStyle/>
          <a:p>
            <a:r>
              <a:rPr lang="zh-CN" altLang="en-US" sz="1800" b="1" dirty="0">
                <a:latin typeface="微软雅黑" panose="020B0503020204020204" pitchFamily="34" charset="-122"/>
                <a:ea typeface="微软雅黑" panose="020B0503020204020204" pitchFamily="34" charset="-122"/>
              </a:rPr>
              <a:t>待插入的记录</a:t>
            </a:r>
          </a:p>
        </p:txBody>
      </p:sp>
    </p:spTree>
    <p:extLst>
      <p:ext uri="{BB962C8B-B14F-4D97-AF65-F5344CB8AC3E}">
        <p14:creationId xmlns:p14="http://schemas.microsoft.com/office/powerpoint/2010/main" val="2740211172"/>
      </p:ext>
    </p:extLst>
  </p:cSld>
  <p:clrMapOvr>
    <a:masterClrMapping/>
  </p:clrMapOvr>
  <p:transition spd="slow" advTm="1095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txBox="1">
            <a:spLocks noChangeArrowheads="1"/>
          </p:cNvSpPr>
          <p:nvPr/>
        </p:nvSpPr>
        <p:spPr bwMode="auto">
          <a:xfrm>
            <a:off x="719767" y="697260"/>
            <a:ext cx="8780870" cy="4600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3" tIns="50797" rIns="101593" bIns="50797"/>
          <a:lstStyle>
            <a:lvl1pPr marL="266700" indent="-266700" defTabSz="912813" eaLnBrk="1" hangingPunct="1">
              <a:lnSpc>
                <a:spcPct val="150000"/>
              </a:lnSpc>
              <a:spcBef>
                <a:spcPct val="20000"/>
              </a:spcBef>
              <a:buSzPct val="80000"/>
              <a:buFont typeface="Wingdings" panose="05000000000000000000" pitchFamily="2" charset="2"/>
              <a:buChar char="l"/>
              <a:defRPr sz="1800" b="1">
                <a:solidFill>
                  <a:schemeClr val="bg1">
                    <a:lumMod val="50000"/>
                  </a:schemeClr>
                </a:solidFill>
                <a:latin typeface="微软雅黑" panose="020B0503020204020204" pitchFamily="34" charset="-122"/>
                <a:ea typeface="微软雅黑" panose="020B0503020204020204" pitchFamily="34" charset="-122"/>
              </a:defRPr>
            </a:lvl1pPr>
            <a:lvl2pPr marL="741363" lvl="1" indent="-284163" defTabSz="912813" eaLnBrk="1" hangingPunct="1">
              <a:lnSpc>
                <a:spcPct val="150000"/>
              </a:lnSpc>
              <a:spcBef>
                <a:spcPct val="20000"/>
              </a:spcBef>
              <a:buFont typeface="Arial" panose="020B0604020202020204" pitchFamily="34" charset="0"/>
              <a:buChar char="–"/>
              <a:defRPr sz="1600">
                <a:solidFill>
                  <a:schemeClr val="bg1">
                    <a:lumMod val="50000"/>
                  </a:schemeClr>
                </a:solidFill>
                <a:latin typeface="微软雅黑" panose="020B0503020204020204" pitchFamily="34" charset="-122"/>
                <a:ea typeface="微软雅黑" panose="020B0503020204020204" pitchFamily="34" charset="-122"/>
              </a:defRPr>
            </a:lvl2pPr>
            <a:lvl3pPr marL="1141413" indent="-227013" defTabSz="912813">
              <a:spcBef>
                <a:spcPct val="20000"/>
              </a:spcBef>
              <a:buFont typeface="Arial" panose="020B0604020202020204" pitchFamily="34" charset="0"/>
              <a:buChar char="•"/>
              <a:defRPr sz="1600">
                <a:latin typeface="+mn-lt"/>
                <a:ea typeface="+mn-ea"/>
              </a:defRPr>
            </a:lvl3pPr>
            <a:lvl4pPr marL="1598613" indent="-227013" defTabSz="912813">
              <a:spcBef>
                <a:spcPct val="20000"/>
              </a:spcBef>
              <a:buFont typeface="Arial" panose="020B0604020202020204" pitchFamily="34" charset="0"/>
              <a:buChar char="–"/>
              <a:defRPr sz="1400">
                <a:latin typeface="+mn-lt"/>
                <a:ea typeface="+mn-ea"/>
              </a:defRPr>
            </a:lvl4pPr>
            <a:lvl5pPr marL="2055813" indent="-227013" defTabSz="912813">
              <a:spcBef>
                <a:spcPct val="20000"/>
              </a:spcBef>
              <a:buFont typeface="Arial" panose="020B0604020202020204" pitchFamily="34" charset="0"/>
              <a:buChar char="»"/>
              <a:defRPr sz="2000">
                <a:latin typeface="+mn-lt"/>
                <a:ea typeface="+mn-ea"/>
              </a:defRPr>
            </a:lvl5pPr>
            <a:lvl6pPr marL="2514433" indent="-228585" defTabSz="914339">
              <a:spcBef>
                <a:spcPct val="20000"/>
              </a:spcBef>
              <a:buFont typeface="Arial" pitchFamily="34" charset="0"/>
              <a:buChar char="•"/>
              <a:defRPr sz="2000">
                <a:latin typeface="+mn-lt"/>
                <a:ea typeface="+mn-ea"/>
              </a:defRPr>
            </a:lvl6pPr>
            <a:lvl7pPr marL="2971601" indent="-228585" defTabSz="914339">
              <a:spcBef>
                <a:spcPct val="20000"/>
              </a:spcBef>
              <a:buFont typeface="Arial" pitchFamily="34" charset="0"/>
              <a:buChar char="•"/>
              <a:defRPr sz="2000">
                <a:latin typeface="+mn-lt"/>
                <a:ea typeface="+mn-ea"/>
              </a:defRPr>
            </a:lvl7pPr>
            <a:lvl8pPr marL="3428771" indent="-228585" defTabSz="914339">
              <a:spcBef>
                <a:spcPct val="20000"/>
              </a:spcBef>
              <a:buFont typeface="Arial" pitchFamily="34" charset="0"/>
              <a:buChar char="•"/>
              <a:defRPr sz="2000">
                <a:latin typeface="+mn-lt"/>
                <a:ea typeface="+mn-ea"/>
              </a:defRPr>
            </a:lvl8pPr>
            <a:lvl9pPr marL="3885940" indent="-228585" defTabSz="914339">
              <a:spcBef>
                <a:spcPct val="20000"/>
              </a:spcBef>
              <a:buFont typeface="Arial" pitchFamily="34" charset="0"/>
              <a:buChar char="•"/>
              <a:defRPr sz="2000">
                <a:latin typeface="+mn-lt"/>
                <a:ea typeface="+mn-ea"/>
              </a:defRPr>
            </a:lvl9pPr>
          </a:lstStyle>
          <a:p>
            <a:r>
              <a:rPr lang="zh-CN" altLang="en-US" sz="2200" dirty="0">
                <a:solidFill>
                  <a:schemeClr val="tx1">
                    <a:lumMod val="75000"/>
                    <a:lumOff val="25000"/>
                  </a:schemeClr>
                </a:solidFill>
              </a:rPr>
              <a:t>缺点</a:t>
            </a:r>
            <a:r>
              <a:rPr lang="zh-CN" altLang="en-US" sz="2222" b="0" dirty="0"/>
              <a:t>：十分耗时</a:t>
            </a:r>
            <a:endParaRPr lang="en-US" altLang="zh-CN" sz="2222" b="0" dirty="0"/>
          </a:p>
          <a:p>
            <a:r>
              <a:rPr lang="zh-CN" altLang="en-US" sz="2200" dirty="0">
                <a:solidFill>
                  <a:schemeClr val="tx1">
                    <a:lumMod val="75000"/>
                    <a:lumOff val="25000"/>
                  </a:schemeClr>
                </a:solidFill>
              </a:rPr>
              <a:t>解决办法</a:t>
            </a:r>
            <a:r>
              <a:rPr lang="zh-CN" altLang="en-US" sz="2222" b="0" dirty="0"/>
              <a:t>：在主码上</a:t>
            </a:r>
            <a:r>
              <a:rPr lang="zh-CN" altLang="en-US" sz="2222" dirty="0">
                <a:solidFill>
                  <a:srgbClr val="FF0000"/>
                </a:solidFill>
              </a:rPr>
              <a:t>自动建立索引 </a:t>
            </a:r>
          </a:p>
          <a:p>
            <a:endParaRPr lang="en-US" altLang="zh-CN" sz="2000" dirty="0"/>
          </a:p>
          <a:p>
            <a:pPr lvl="2"/>
            <a:endParaRPr lang="zh-CN" altLang="en-US" sz="1778" dirty="0"/>
          </a:p>
        </p:txBody>
      </p:sp>
      <p:sp>
        <p:nvSpPr>
          <p:cNvPr id="7" name="标题 6"/>
          <p:cNvSpPr>
            <a:spLocks noGrp="1"/>
          </p:cNvSpPr>
          <p:nvPr>
            <p:ph type="title"/>
          </p:nvPr>
        </p:nvSpPr>
        <p:spPr/>
        <p:txBody>
          <a:bodyPr anchor="ctr"/>
          <a:lstStyle/>
          <a:p>
            <a:pPr eaLnBrk="1" hangingPunct="1"/>
            <a:r>
              <a:rPr lang="zh-CN" altLang="en-US" dirty="0"/>
              <a:t>全表扫描缺点及解决办法</a:t>
            </a:r>
          </a:p>
        </p:txBody>
      </p:sp>
      <p:pic>
        <p:nvPicPr>
          <p:cNvPr id="1028" name="Picture 4" descr="查看源图像">
            <a:extLst>
              <a:ext uri="{FF2B5EF4-FFF2-40B4-BE49-F238E27FC236}">
                <a16:creationId xmlns:a16="http://schemas.microsoft.com/office/drawing/2014/main" id="{A0291013-80EF-48FA-852E-7FE655B66D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9760" y="3368464"/>
            <a:ext cx="2305422" cy="20842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查看源图像">
            <a:extLst>
              <a:ext uri="{FF2B5EF4-FFF2-40B4-BE49-F238E27FC236}">
                <a16:creationId xmlns:a16="http://schemas.microsoft.com/office/drawing/2014/main" id="{A55419A9-BC6E-4770-96BD-EB3F8680D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096" y="3272818"/>
            <a:ext cx="2233414" cy="2233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72522"/>
      </p:ext>
    </p:extLst>
  </p:cSld>
  <p:clrMapOvr>
    <a:masterClrMapping/>
  </p:clrMapOvr>
  <p:transition spd="slow" advTm="109595">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87" name="Group 379"/>
          <p:cNvGraphicFramePr>
            <a:graphicFrameLocks noGrp="1"/>
          </p:cNvGraphicFramePr>
          <p:nvPr>
            <p:extLst>
              <p:ext uri="{D42A27DB-BD31-4B8C-83A1-F6EECF244321}">
                <p14:modId xmlns:p14="http://schemas.microsoft.com/office/powerpoint/2010/main" val="940499974"/>
              </p:ext>
            </p:extLst>
          </p:nvPr>
        </p:nvGraphicFramePr>
        <p:xfrm>
          <a:off x="4118747" y="782171"/>
          <a:ext cx="1679223" cy="779640"/>
        </p:xfrm>
        <a:graphic>
          <a:graphicData uri="http://schemas.openxmlformats.org/drawingml/2006/table">
            <a:tbl>
              <a:tblPr>
                <a:tableStyleId>{8A107856-5554-42FB-B03E-39F5DBC370BA}</a:tableStyleId>
              </a:tblPr>
              <a:tblGrid>
                <a:gridCol w="419806">
                  <a:extLst>
                    <a:ext uri="{9D8B030D-6E8A-4147-A177-3AD203B41FA5}">
                      <a16:colId xmlns:a16="http://schemas.microsoft.com/office/drawing/2014/main" val="20000"/>
                    </a:ext>
                  </a:extLst>
                </a:gridCol>
                <a:gridCol w="181681">
                  <a:extLst>
                    <a:ext uri="{9D8B030D-6E8A-4147-A177-3AD203B41FA5}">
                      <a16:colId xmlns:a16="http://schemas.microsoft.com/office/drawing/2014/main" val="20001"/>
                    </a:ext>
                  </a:extLst>
                </a:gridCol>
                <a:gridCol w="238124">
                  <a:extLst>
                    <a:ext uri="{9D8B030D-6E8A-4147-A177-3AD203B41FA5}">
                      <a16:colId xmlns:a16="http://schemas.microsoft.com/office/drawing/2014/main" val="20002"/>
                    </a:ext>
                  </a:extLst>
                </a:gridCol>
                <a:gridCol w="280459">
                  <a:extLst>
                    <a:ext uri="{9D8B030D-6E8A-4147-A177-3AD203B41FA5}">
                      <a16:colId xmlns:a16="http://schemas.microsoft.com/office/drawing/2014/main" val="20003"/>
                    </a:ext>
                  </a:extLst>
                </a:gridCol>
                <a:gridCol w="139347">
                  <a:extLst>
                    <a:ext uri="{9D8B030D-6E8A-4147-A177-3AD203B41FA5}">
                      <a16:colId xmlns:a16="http://schemas.microsoft.com/office/drawing/2014/main" val="20004"/>
                    </a:ext>
                  </a:extLst>
                </a:gridCol>
                <a:gridCol w="419806">
                  <a:extLst>
                    <a:ext uri="{9D8B030D-6E8A-4147-A177-3AD203B41FA5}">
                      <a16:colId xmlns:a16="http://schemas.microsoft.com/office/drawing/2014/main" val="20005"/>
                    </a:ext>
                  </a:extLst>
                </a:gridCol>
              </a:tblGrid>
              <a:tr h="389820">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700" u="none" strike="noStrike" cap="none" normalizeH="0" baseline="0" dirty="0">
                          <a:ln>
                            <a:noFill/>
                          </a:ln>
                          <a:effectLst/>
                        </a:rPr>
                        <a:t>13</a:t>
                      </a:r>
                      <a:endParaRPr kumimoji="0" lang="en-US" altLang="zh-CN" sz="1700" b="0" i="0" u="none" strike="noStrike" cap="none" normalizeH="0" baseline="0" dirty="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endParaRPr kumimoji="0" lang="en-US" altLang="zh-CN" sz="1700" b="0" i="0" u="none" strike="noStrike" cap="none" normalizeH="0" baseline="0" dirty="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endParaRPr kumimoji="0" lang="en-US" altLang="zh-CN" sz="1700" b="0" i="0" u="none" strike="noStrike" cap="none" normalizeH="0" baseline="0" dirty="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389820">
                <a:tc>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dirty="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tc hMerge="1">
                  <a:txBody>
                    <a:bodyPr/>
                    <a:lstStyle/>
                    <a:p>
                      <a:endParaRPr lang="zh-CN" altLang="en-US"/>
                    </a:p>
                  </a:txBody>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dirty="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tc hMerge="1">
                  <a:txBody>
                    <a:bodyPr/>
                    <a:lstStyle/>
                    <a:p>
                      <a:endParaRPr lang="zh-CN" altLang="en-US"/>
                    </a:p>
                  </a:txBody>
                  <a:tcPr/>
                </a:tc>
                <a:tc>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dirty="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788" name="Group 380"/>
          <p:cNvGraphicFramePr>
            <a:graphicFrameLocks noGrp="1"/>
          </p:cNvGraphicFramePr>
          <p:nvPr>
            <p:extLst>
              <p:ext uri="{D42A27DB-BD31-4B8C-83A1-F6EECF244321}">
                <p14:modId xmlns:p14="http://schemas.microsoft.com/office/powerpoint/2010/main" val="3194463701"/>
              </p:ext>
            </p:extLst>
          </p:nvPr>
        </p:nvGraphicFramePr>
        <p:xfrm>
          <a:off x="2051720" y="1947350"/>
          <a:ext cx="1679223" cy="779640"/>
        </p:xfrm>
        <a:graphic>
          <a:graphicData uri="http://schemas.openxmlformats.org/drawingml/2006/table">
            <a:tbl>
              <a:tblPr>
                <a:tableStyleId>{C4B1156A-380E-4F78-BDF5-A606A8083BF9}</a:tableStyleId>
              </a:tblPr>
              <a:tblGrid>
                <a:gridCol w="419806">
                  <a:extLst>
                    <a:ext uri="{9D8B030D-6E8A-4147-A177-3AD203B41FA5}">
                      <a16:colId xmlns:a16="http://schemas.microsoft.com/office/drawing/2014/main" val="20000"/>
                    </a:ext>
                  </a:extLst>
                </a:gridCol>
                <a:gridCol w="181681">
                  <a:extLst>
                    <a:ext uri="{9D8B030D-6E8A-4147-A177-3AD203B41FA5}">
                      <a16:colId xmlns:a16="http://schemas.microsoft.com/office/drawing/2014/main" val="20001"/>
                    </a:ext>
                  </a:extLst>
                </a:gridCol>
                <a:gridCol w="238124">
                  <a:extLst>
                    <a:ext uri="{9D8B030D-6E8A-4147-A177-3AD203B41FA5}">
                      <a16:colId xmlns:a16="http://schemas.microsoft.com/office/drawing/2014/main" val="20002"/>
                    </a:ext>
                  </a:extLst>
                </a:gridCol>
                <a:gridCol w="280459">
                  <a:extLst>
                    <a:ext uri="{9D8B030D-6E8A-4147-A177-3AD203B41FA5}">
                      <a16:colId xmlns:a16="http://schemas.microsoft.com/office/drawing/2014/main" val="20003"/>
                    </a:ext>
                  </a:extLst>
                </a:gridCol>
                <a:gridCol w="139347">
                  <a:extLst>
                    <a:ext uri="{9D8B030D-6E8A-4147-A177-3AD203B41FA5}">
                      <a16:colId xmlns:a16="http://schemas.microsoft.com/office/drawing/2014/main" val="20004"/>
                    </a:ext>
                  </a:extLst>
                </a:gridCol>
                <a:gridCol w="419806">
                  <a:extLst>
                    <a:ext uri="{9D8B030D-6E8A-4147-A177-3AD203B41FA5}">
                      <a16:colId xmlns:a16="http://schemas.microsoft.com/office/drawing/2014/main" val="20005"/>
                    </a:ext>
                  </a:extLst>
                </a:gridCol>
              </a:tblGrid>
              <a:tr h="389820">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700" u="none" strike="noStrike" cap="none" normalizeH="0" baseline="0" dirty="0">
                          <a:ln>
                            <a:noFill/>
                          </a:ln>
                          <a:effectLst/>
                        </a:rPr>
                        <a:t>7</a:t>
                      </a:r>
                      <a:endParaRPr kumimoji="0" lang="en-US" altLang="zh-CN" sz="1700" b="0" i="0" u="none" strike="noStrike" cap="none" normalizeH="0" baseline="0" dirty="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endParaRPr kumimoji="0" lang="en-US" altLang="zh-CN" sz="1700" b="0" i="0" u="none" strike="noStrike" cap="none" normalizeH="0" baseline="0" dirty="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endParaRPr kumimoji="0" lang="en-US" altLang="zh-CN" sz="1700" b="0" i="0" u="none" strike="noStrike" cap="none" normalizeH="0" baseline="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389820">
                <a:tc>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hMerge="1">
                  <a:txBody>
                    <a:bodyPr/>
                    <a:lstStyle/>
                    <a:p>
                      <a:endParaRPr lang="zh-CN" altLang="en-US"/>
                    </a:p>
                  </a:txBody>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dirty="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hMerge="1">
                  <a:txBody>
                    <a:bodyPr/>
                    <a:lstStyle/>
                    <a:p>
                      <a:endParaRPr lang="zh-CN" altLang="en-US"/>
                    </a:p>
                  </a:txBody>
                  <a:tcPr/>
                </a:tc>
                <a:tc>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dirty="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789" name="Group 381"/>
          <p:cNvGraphicFramePr>
            <a:graphicFrameLocks noGrp="1"/>
          </p:cNvGraphicFramePr>
          <p:nvPr>
            <p:extLst>
              <p:ext uri="{D42A27DB-BD31-4B8C-83A1-F6EECF244321}">
                <p14:modId xmlns:p14="http://schemas.microsoft.com/office/powerpoint/2010/main" val="1486716038"/>
              </p:ext>
            </p:extLst>
          </p:nvPr>
        </p:nvGraphicFramePr>
        <p:xfrm>
          <a:off x="5732957" y="1947350"/>
          <a:ext cx="1679223" cy="779640"/>
        </p:xfrm>
        <a:graphic>
          <a:graphicData uri="http://schemas.openxmlformats.org/drawingml/2006/table">
            <a:tbl>
              <a:tblPr>
                <a:tableStyleId>{C4B1156A-380E-4F78-BDF5-A606A8083BF9}</a:tableStyleId>
              </a:tblPr>
              <a:tblGrid>
                <a:gridCol w="398639">
                  <a:extLst>
                    <a:ext uri="{9D8B030D-6E8A-4147-A177-3AD203B41FA5}">
                      <a16:colId xmlns:a16="http://schemas.microsoft.com/office/drawing/2014/main" val="20000"/>
                    </a:ext>
                  </a:extLst>
                </a:gridCol>
                <a:gridCol w="202847">
                  <a:extLst>
                    <a:ext uri="{9D8B030D-6E8A-4147-A177-3AD203B41FA5}">
                      <a16:colId xmlns:a16="http://schemas.microsoft.com/office/drawing/2014/main" val="20001"/>
                    </a:ext>
                  </a:extLst>
                </a:gridCol>
                <a:gridCol w="224014">
                  <a:extLst>
                    <a:ext uri="{9D8B030D-6E8A-4147-A177-3AD203B41FA5}">
                      <a16:colId xmlns:a16="http://schemas.microsoft.com/office/drawing/2014/main" val="20002"/>
                    </a:ext>
                  </a:extLst>
                </a:gridCol>
                <a:gridCol w="294569">
                  <a:extLst>
                    <a:ext uri="{9D8B030D-6E8A-4147-A177-3AD203B41FA5}">
                      <a16:colId xmlns:a16="http://schemas.microsoft.com/office/drawing/2014/main" val="20003"/>
                    </a:ext>
                  </a:extLst>
                </a:gridCol>
                <a:gridCol w="202848">
                  <a:extLst>
                    <a:ext uri="{9D8B030D-6E8A-4147-A177-3AD203B41FA5}">
                      <a16:colId xmlns:a16="http://schemas.microsoft.com/office/drawing/2014/main" val="20004"/>
                    </a:ext>
                  </a:extLst>
                </a:gridCol>
                <a:gridCol w="356306">
                  <a:extLst>
                    <a:ext uri="{9D8B030D-6E8A-4147-A177-3AD203B41FA5}">
                      <a16:colId xmlns:a16="http://schemas.microsoft.com/office/drawing/2014/main" val="20005"/>
                    </a:ext>
                  </a:extLst>
                </a:gridCol>
              </a:tblGrid>
              <a:tr h="389820">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700" u="none" strike="noStrike" cap="none" normalizeH="0" baseline="0">
                          <a:ln>
                            <a:noFill/>
                          </a:ln>
                          <a:effectLst/>
                        </a:rPr>
                        <a:t>23</a:t>
                      </a:r>
                      <a:endParaRPr kumimoji="0" lang="en-US" altLang="zh-CN" sz="1700" b="0" i="0" u="none" strike="noStrike" cap="none" normalizeH="0" baseline="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700" u="none" strike="noStrike" cap="none" normalizeH="0" baseline="0">
                          <a:ln>
                            <a:noFill/>
                          </a:ln>
                          <a:effectLst/>
                        </a:rPr>
                        <a:t>31</a:t>
                      </a:r>
                      <a:endParaRPr kumimoji="0" lang="en-US" altLang="zh-CN" sz="1700" b="0" i="0" u="none" strike="noStrike" cap="none" normalizeH="0" baseline="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700" u="none" strike="noStrike" cap="none" normalizeH="0" baseline="0">
                          <a:ln>
                            <a:noFill/>
                          </a:ln>
                          <a:effectLst/>
                        </a:rPr>
                        <a:t>43</a:t>
                      </a:r>
                      <a:endParaRPr kumimoji="0" lang="en-US" altLang="zh-CN" sz="1700" b="0" i="0" u="none" strike="noStrike" cap="none" normalizeH="0" baseline="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389820">
                <a:tc>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tc hMerge="1">
                  <a:txBody>
                    <a:bodyPr/>
                    <a:lstStyle/>
                    <a:p>
                      <a:endParaRPr lang="zh-CN" altLang="en-US"/>
                    </a:p>
                  </a:txBody>
                  <a:tcPr/>
                </a:tc>
                <a:tc>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700" b="0" i="0" u="none" strike="noStrike" cap="none" normalizeH="0" baseline="0" dirty="0">
                        <a:ln>
                          <a:noFill/>
                        </a:ln>
                        <a:solidFill>
                          <a:schemeClr val="tx1"/>
                        </a:solidFill>
                        <a:effectLst/>
                        <a:latin typeface="Arial" pitchFamily="34" charset="0"/>
                        <a:ea typeface="华文细黑" pitchFamily="2" charset="-122"/>
                      </a:endParaRPr>
                    </a:p>
                  </a:txBody>
                  <a:tcPr marL="101600" marR="101600" marT="42372" marB="42372" horzOverflow="overflow">
                    <a:lnL w="3175" cap="flat" cmpd="sng" algn="ctr">
                      <a:solidFill>
                        <a:srgbClr val="7030A0"/>
                      </a:solidFill>
                      <a:prstDash val="solid"/>
                      <a:round/>
                      <a:headEnd type="none" w="med" len="med"/>
                      <a:tailEnd type="none" w="med" len="med"/>
                    </a:lnL>
                    <a:lnR w="3175" cap="flat" cmpd="sng" algn="ctr">
                      <a:solidFill>
                        <a:srgbClr val="7030A0"/>
                      </a:solidFill>
                      <a:prstDash val="solid"/>
                      <a:round/>
                      <a:headEnd type="none" w="med" len="med"/>
                      <a:tailEnd type="none" w="med" len="med"/>
                    </a:lnR>
                    <a:lnT w="3175" cap="flat" cmpd="sng" algn="ctr">
                      <a:solidFill>
                        <a:srgbClr val="7030A0"/>
                      </a:solidFill>
                      <a:prstDash val="solid"/>
                      <a:round/>
                      <a:headEnd type="none" w="med" len="med"/>
                      <a:tailEnd type="none" w="med" len="med"/>
                    </a:lnT>
                    <a:lnB w="3175"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790" name="Group 382"/>
          <p:cNvGraphicFramePr>
            <a:graphicFrameLocks noGrp="1"/>
          </p:cNvGraphicFramePr>
          <p:nvPr>
            <p:extLst>
              <p:ext uri="{D42A27DB-BD31-4B8C-83A1-F6EECF244321}">
                <p14:modId xmlns:p14="http://schemas.microsoft.com/office/powerpoint/2010/main" val="4074950578"/>
              </p:ext>
            </p:extLst>
          </p:nvPr>
        </p:nvGraphicFramePr>
        <p:xfrm>
          <a:off x="3235094" y="3210571"/>
          <a:ext cx="1531055" cy="723194"/>
        </p:xfrm>
        <a:graphic>
          <a:graphicData uri="http://schemas.openxmlformats.org/drawingml/2006/table">
            <a:tbl>
              <a:tblPr>
                <a:tableStyleId>{22838BEF-8BB2-4498-84A7-C5851F593DF1}</a:tableStyleId>
              </a:tblPr>
              <a:tblGrid>
                <a:gridCol w="380073">
                  <a:extLst>
                    <a:ext uri="{9D8B030D-6E8A-4147-A177-3AD203B41FA5}">
                      <a16:colId xmlns:a16="http://schemas.microsoft.com/office/drawing/2014/main" val="20000"/>
                    </a:ext>
                  </a:extLst>
                </a:gridCol>
                <a:gridCol w="166669">
                  <a:extLst>
                    <a:ext uri="{9D8B030D-6E8A-4147-A177-3AD203B41FA5}">
                      <a16:colId xmlns:a16="http://schemas.microsoft.com/office/drawing/2014/main" val="20001"/>
                    </a:ext>
                  </a:extLst>
                </a:gridCol>
                <a:gridCol w="213406">
                  <a:extLst>
                    <a:ext uri="{9D8B030D-6E8A-4147-A177-3AD203B41FA5}">
                      <a16:colId xmlns:a16="http://schemas.microsoft.com/office/drawing/2014/main" val="20002"/>
                    </a:ext>
                  </a:extLst>
                </a:gridCol>
                <a:gridCol w="261024">
                  <a:extLst>
                    <a:ext uri="{9D8B030D-6E8A-4147-A177-3AD203B41FA5}">
                      <a16:colId xmlns:a16="http://schemas.microsoft.com/office/drawing/2014/main" val="20003"/>
                    </a:ext>
                  </a:extLst>
                </a:gridCol>
                <a:gridCol w="129810">
                  <a:extLst>
                    <a:ext uri="{9D8B030D-6E8A-4147-A177-3AD203B41FA5}">
                      <a16:colId xmlns:a16="http://schemas.microsoft.com/office/drawing/2014/main" val="20004"/>
                    </a:ext>
                  </a:extLst>
                </a:gridCol>
                <a:gridCol w="380073">
                  <a:extLst>
                    <a:ext uri="{9D8B030D-6E8A-4147-A177-3AD203B41FA5}">
                      <a16:colId xmlns:a16="http://schemas.microsoft.com/office/drawing/2014/main" val="20005"/>
                    </a:ext>
                  </a:extLst>
                </a:gridCol>
              </a:tblGrid>
              <a:tr h="328284">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300" u="none" strike="noStrike" cap="none" normalizeH="0" baseline="0">
                          <a:ln>
                            <a:noFill/>
                          </a:ln>
                          <a:effectLst/>
                        </a:rPr>
                        <a:t>13</a:t>
                      </a:r>
                      <a:endParaRPr kumimoji="0" lang="en-US" altLang="zh-CN" sz="1300" b="0" i="0" u="none" strike="noStrike" cap="none" normalizeH="0" baseline="0">
                        <a:ln>
                          <a:noFill/>
                        </a:ln>
                        <a:solidFill>
                          <a:schemeClr val="tx1"/>
                        </a:solidFill>
                        <a:effectLst/>
                        <a:latin typeface="Arial" pitchFamily="34" charset="0"/>
                        <a:ea typeface="华文细黑" pitchFamily="2" charset="-122"/>
                      </a:endParaRPr>
                    </a:p>
                  </a:txBody>
                  <a:tcPr marL="101588" marR="101588" marT="42222" marB="42222"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300" u="none" strike="noStrike" cap="none" normalizeH="0" baseline="0">
                          <a:ln>
                            <a:noFill/>
                          </a:ln>
                          <a:effectLst/>
                        </a:rPr>
                        <a:t>17</a:t>
                      </a:r>
                      <a:endParaRPr kumimoji="0" lang="en-US" altLang="zh-CN" sz="1300" b="0" i="0" u="none" strike="noStrike" cap="none" normalizeH="0" baseline="0">
                        <a:ln>
                          <a:noFill/>
                        </a:ln>
                        <a:solidFill>
                          <a:schemeClr val="tx1"/>
                        </a:solidFill>
                        <a:effectLst/>
                        <a:latin typeface="Arial" pitchFamily="34" charset="0"/>
                        <a:ea typeface="华文细黑" pitchFamily="2" charset="-122"/>
                      </a:endParaRPr>
                    </a:p>
                  </a:txBody>
                  <a:tcPr marL="101588" marR="101588" marT="42222" marB="42222"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300" u="none" strike="noStrike" cap="none" normalizeH="0" baseline="0">
                          <a:ln>
                            <a:noFill/>
                          </a:ln>
                          <a:effectLst/>
                        </a:rPr>
                        <a:t>19</a:t>
                      </a:r>
                      <a:endParaRPr kumimoji="0" lang="en-US" altLang="zh-CN" sz="1300" b="0" i="0" u="none" strike="noStrike" cap="none" normalizeH="0" baseline="0">
                        <a:ln>
                          <a:noFill/>
                        </a:ln>
                        <a:solidFill>
                          <a:schemeClr val="tx1"/>
                        </a:solidFill>
                        <a:effectLst/>
                        <a:latin typeface="Arial" pitchFamily="34" charset="0"/>
                        <a:ea typeface="华文细黑" pitchFamily="2" charset="-122"/>
                      </a:endParaRPr>
                    </a:p>
                  </a:txBody>
                  <a:tcPr marL="101588" marR="101588" marT="42222" marB="42222"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394910">
                <a:tc>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300" b="0" i="0" u="none" strike="noStrike" cap="none" normalizeH="0" baseline="0">
                        <a:ln>
                          <a:noFill/>
                        </a:ln>
                        <a:solidFill>
                          <a:schemeClr val="tx1"/>
                        </a:solidFill>
                        <a:effectLst/>
                        <a:latin typeface="Arial" pitchFamily="34" charset="0"/>
                        <a:ea typeface="华文细黑" pitchFamily="2" charset="-122"/>
                      </a:endParaRPr>
                    </a:p>
                  </a:txBody>
                  <a:tcPr marL="101588" marR="101588" marT="42222" marB="42222"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300" b="0" i="0" u="none" strike="noStrike" cap="none" normalizeH="0" baseline="0">
                        <a:ln>
                          <a:noFill/>
                        </a:ln>
                        <a:solidFill>
                          <a:schemeClr val="tx1"/>
                        </a:solidFill>
                        <a:effectLst/>
                        <a:latin typeface="Arial" pitchFamily="34" charset="0"/>
                        <a:ea typeface="华文细黑" pitchFamily="2" charset="-122"/>
                      </a:endParaRPr>
                    </a:p>
                  </a:txBody>
                  <a:tcPr marL="101588" marR="101588" marT="42222" marB="42222"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300" b="0" i="0" u="none" strike="noStrike" cap="none" normalizeH="0" baseline="0">
                        <a:ln>
                          <a:noFill/>
                        </a:ln>
                        <a:solidFill>
                          <a:schemeClr val="tx1"/>
                        </a:solidFill>
                        <a:effectLst/>
                        <a:latin typeface="Arial" pitchFamily="34" charset="0"/>
                        <a:ea typeface="华文细黑" pitchFamily="2" charset="-122"/>
                      </a:endParaRPr>
                    </a:p>
                  </a:txBody>
                  <a:tcPr marL="101588" marR="101588" marT="42222" marB="42222"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300" b="0" i="0" u="none" strike="noStrike" cap="none" normalizeH="0" baseline="0" dirty="0">
                        <a:ln>
                          <a:noFill/>
                        </a:ln>
                        <a:solidFill>
                          <a:schemeClr val="tx1"/>
                        </a:solidFill>
                        <a:effectLst/>
                        <a:latin typeface="Arial" pitchFamily="34" charset="0"/>
                        <a:ea typeface="华文细黑" pitchFamily="2" charset="-122"/>
                      </a:endParaRPr>
                    </a:p>
                  </a:txBody>
                  <a:tcPr marL="101588" marR="101588" marT="42222" marB="42222"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791" name="Group 383"/>
          <p:cNvGraphicFramePr>
            <a:graphicFrameLocks noGrp="1"/>
          </p:cNvGraphicFramePr>
          <p:nvPr>
            <p:extLst>
              <p:ext uri="{D42A27DB-BD31-4B8C-83A1-F6EECF244321}">
                <p14:modId xmlns:p14="http://schemas.microsoft.com/office/powerpoint/2010/main" val="954568675"/>
              </p:ext>
            </p:extLst>
          </p:nvPr>
        </p:nvGraphicFramePr>
        <p:xfrm>
          <a:off x="5076595" y="3212335"/>
          <a:ext cx="1580443" cy="712612"/>
        </p:xfrm>
        <a:graphic>
          <a:graphicData uri="http://schemas.openxmlformats.org/drawingml/2006/table">
            <a:tbl>
              <a:tblPr>
                <a:tableStyleId>{22838BEF-8BB2-4498-84A7-C5851F593DF1}</a:tableStyleId>
              </a:tblPr>
              <a:tblGrid>
                <a:gridCol w="381571">
                  <a:extLst>
                    <a:ext uri="{9D8B030D-6E8A-4147-A177-3AD203B41FA5}">
                      <a16:colId xmlns:a16="http://schemas.microsoft.com/office/drawing/2014/main" val="20000"/>
                    </a:ext>
                  </a:extLst>
                </a:gridCol>
                <a:gridCol w="140594">
                  <a:extLst>
                    <a:ext uri="{9D8B030D-6E8A-4147-A177-3AD203B41FA5}">
                      <a16:colId xmlns:a16="http://schemas.microsoft.com/office/drawing/2014/main" val="20001"/>
                    </a:ext>
                  </a:extLst>
                </a:gridCol>
                <a:gridCol w="240977">
                  <a:extLst>
                    <a:ext uri="{9D8B030D-6E8A-4147-A177-3AD203B41FA5}">
                      <a16:colId xmlns:a16="http://schemas.microsoft.com/office/drawing/2014/main" val="20002"/>
                    </a:ext>
                  </a:extLst>
                </a:gridCol>
                <a:gridCol w="305887">
                  <a:extLst>
                    <a:ext uri="{9D8B030D-6E8A-4147-A177-3AD203B41FA5}">
                      <a16:colId xmlns:a16="http://schemas.microsoft.com/office/drawing/2014/main" val="20003"/>
                    </a:ext>
                  </a:extLst>
                </a:gridCol>
                <a:gridCol w="129843">
                  <a:extLst>
                    <a:ext uri="{9D8B030D-6E8A-4147-A177-3AD203B41FA5}">
                      <a16:colId xmlns:a16="http://schemas.microsoft.com/office/drawing/2014/main" val="20004"/>
                    </a:ext>
                  </a:extLst>
                </a:gridCol>
                <a:gridCol w="381571">
                  <a:extLst>
                    <a:ext uri="{9D8B030D-6E8A-4147-A177-3AD203B41FA5}">
                      <a16:colId xmlns:a16="http://schemas.microsoft.com/office/drawing/2014/main" val="20005"/>
                    </a:ext>
                  </a:extLst>
                </a:gridCol>
              </a:tblGrid>
              <a:tr h="356306">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cap="none" normalizeH="0" baseline="0">
                          <a:ln>
                            <a:noFill/>
                          </a:ln>
                          <a:effectLst/>
                        </a:rPr>
                        <a:t>23</a:t>
                      </a:r>
                      <a:endParaRPr kumimoji="0" lang="en-US" altLang="zh-CN" sz="1400" b="0" i="0" u="none" strike="noStrike" cap="none" normalizeH="0" baseline="0">
                        <a:ln>
                          <a:noFill/>
                        </a:ln>
                        <a:solidFill>
                          <a:schemeClr val="tx1"/>
                        </a:solidFill>
                        <a:effectLst/>
                        <a:latin typeface="Arial" pitchFamily="34" charset="0"/>
                        <a:ea typeface="华文细黑" pitchFamily="2" charset="-122"/>
                      </a:endParaRPr>
                    </a:p>
                  </a:txBody>
                  <a:tcPr marL="101611" marR="101611"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cap="none" normalizeH="0" baseline="0">
                          <a:ln>
                            <a:noFill/>
                          </a:ln>
                          <a:effectLst/>
                        </a:rPr>
                        <a:t>29</a:t>
                      </a:r>
                      <a:endParaRPr kumimoji="0" lang="en-US" altLang="zh-CN" sz="1400" b="0" i="0" u="none" strike="noStrike" cap="none" normalizeH="0" baseline="0">
                        <a:ln>
                          <a:noFill/>
                        </a:ln>
                        <a:solidFill>
                          <a:schemeClr val="tx1"/>
                        </a:solidFill>
                        <a:effectLst/>
                        <a:latin typeface="Arial" pitchFamily="34" charset="0"/>
                        <a:ea typeface="华文细黑" pitchFamily="2" charset="-122"/>
                      </a:endParaRPr>
                    </a:p>
                  </a:txBody>
                  <a:tcPr marL="101611" marR="101611"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endParaRPr kumimoji="0" lang="en-US" altLang="zh-CN" sz="1400" b="0" i="0" u="none" strike="noStrike" cap="none" normalizeH="0" baseline="0">
                        <a:ln>
                          <a:noFill/>
                        </a:ln>
                        <a:solidFill>
                          <a:schemeClr val="tx1"/>
                        </a:solidFill>
                        <a:effectLst/>
                        <a:latin typeface="Arial" pitchFamily="34" charset="0"/>
                        <a:ea typeface="华文细黑" pitchFamily="2" charset="-122"/>
                      </a:endParaRPr>
                    </a:p>
                  </a:txBody>
                  <a:tcPr marL="101611" marR="101611"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356306">
                <a:tc>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a:ln>
                          <a:noFill/>
                        </a:ln>
                        <a:solidFill>
                          <a:schemeClr val="tx1"/>
                        </a:solidFill>
                        <a:effectLst/>
                        <a:latin typeface="Arial" pitchFamily="34" charset="0"/>
                        <a:ea typeface="华文细黑" pitchFamily="2" charset="-122"/>
                      </a:endParaRPr>
                    </a:p>
                  </a:txBody>
                  <a:tcPr marL="101611" marR="101611"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a:ln>
                          <a:noFill/>
                        </a:ln>
                        <a:solidFill>
                          <a:schemeClr val="tx1"/>
                        </a:solidFill>
                        <a:effectLst/>
                        <a:latin typeface="Arial" pitchFamily="34" charset="0"/>
                        <a:ea typeface="华文细黑" pitchFamily="2" charset="-122"/>
                      </a:endParaRPr>
                    </a:p>
                  </a:txBody>
                  <a:tcPr marL="101611" marR="101611"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dirty="0">
                        <a:ln>
                          <a:noFill/>
                        </a:ln>
                        <a:solidFill>
                          <a:schemeClr val="tx1"/>
                        </a:solidFill>
                        <a:effectLst/>
                        <a:latin typeface="Arial" pitchFamily="34" charset="0"/>
                        <a:ea typeface="华文细黑" pitchFamily="2" charset="-122"/>
                      </a:endParaRPr>
                    </a:p>
                  </a:txBody>
                  <a:tcPr marL="101611" marR="101611"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dirty="0">
                        <a:ln>
                          <a:noFill/>
                        </a:ln>
                        <a:solidFill>
                          <a:schemeClr val="tx1"/>
                        </a:solidFill>
                        <a:effectLst/>
                        <a:latin typeface="Arial" pitchFamily="34" charset="0"/>
                        <a:ea typeface="华文细黑" pitchFamily="2" charset="-122"/>
                      </a:endParaRPr>
                    </a:p>
                  </a:txBody>
                  <a:tcPr marL="101611" marR="101611"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792" name="Group 384"/>
          <p:cNvGraphicFramePr>
            <a:graphicFrameLocks noGrp="1"/>
          </p:cNvGraphicFramePr>
          <p:nvPr>
            <p:extLst>
              <p:ext uri="{D42A27DB-BD31-4B8C-83A1-F6EECF244321}">
                <p14:modId xmlns:p14="http://schemas.microsoft.com/office/powerpoint/2010/main" val="1626632657"/>
              </p:ext>
            </p:extLst>
          </p:nvPr>
        </p:nvGraphicFramePr>
        <p:xfrm>
          <a:off x="6835191" y="3207043"/>
          <a:ext cx="1531056" cy="696736"/>
        </p:xfrm>
        <a:graphic>
          <a:graphicData uri="http://schemas.openxmlformats.org/drawingml/2006/table">
            <a:tbl>
              <a:tblPr>
                <a:tableStyleId>{22838BEF-8BB2-4498-84A7-C5851F593DF1}</a:tableStyleId>
              </a:tblPr>
              <a:tblGrid>
                <a:gridCol w="380072">
                  <a:extLst>
                    <a:ext uri="{9D8B030D-6E8A-4147-A177-3AD203B41FA5}">
                      <a16:colId xmlns:a16="http://schemas.microsoft.com/office/drawing/2014/main" val="20000"/>
                    </a:ext>
                  </a:extLst>
                </a:gridCol>
                <a:gridCol w="166669">
                  <a:extLst>
                    <a:ext uri="{9D8B030D-6E8A-4147-A177-3AD203B41FA5}">
                      <a16:colId xmlns:a16="http://schemas.microsoft.com/office/drawing/2014/main" val="20001"/>
                    </a:ext>
                  </a:extLst>
                </a:gridCol>
                <a:gridCol w="213407">
                  <a:extLst>
                    <a:ext uri="{9D8B030D-6E8A-4147-A177-3AD203B41FA5}">
                      <a16:colId xmlns:a16="http://schemas.microsoft.com/office/drawing/2014/main" val="20002"/>
                    </a:ext>
                  </a:extLst>
                </a:gridCol>
                <a:gridCol w="261026">
                  <a:extLst>
                    <a:ext uri="{9D8B030D-6E8A-4147-A177-3AD203B41FA5}">
                      <a16:colId xmlns:a16="http://schemas.microsoft.com/office/drawing/2014/main" val="20003"/>
                    </a:ext>
                  </a:extLst>
                </a:gridCol>
                <a:gridCol w="129810">
                  <a:extLst>
                    <a:ext uri="{9D8B030D-6E8A-4147-A177-3AD203B41FA5}">
                      <a16:colId xmlns:a16="http://schemas.microsoft.com/office/drawing/2014/main" val="20004"/>
                    </a:ext>
                  </a:extLst>
                </a:gridCol>
                <a:gridCol w="380072">
                  <a:extLst>
                    <a:ext uri="{9D8B030D-6E8A-4147-A177-3AD203B41FA5}">
                      <a16:colId xmlns:a16="http://schemas.microsoft.com/office/drawing/2014/main" val="20005"/>
                    </a:ext>
                  </a:extLst>
                </a:gridCol>
              </a:tblGrid>
              <a:tr h="328634">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300" u="none" strike="noStrike" cap="none" normalizeH="0" baseline="0">
                          <a:ln>
                            <a:noFill/>
                          </a:ln>
                          <a:effectLst/>
                        </a:rPr>
                        <a:t>31</a:t>
                      </a:r>
                      <a:endParaRPr kumimoji="0" lang="en-US" altLang="zh-CN" sz="1300" b="0" i="0" u="none" strike="noStrike" cap="none" normalizeH="0" baseline="0">
                        <a:ln>
                          <a:noFill/>
                        </a:ln>
                        <a:solidFill>
                          <a:schemeClr val="tx1"/>
                        </a:solidFill>
                        <a:effectLst/>
                        <a:latin typeface="Arial" pitchFamily="34" charset="0"/>
                        <a:ea typeface="华文细黑" pitchFamily="2" charset="-122"/>
                      </a:endParaRPr>
                    </a:p>
                  </a:txBody>
                  <a:tcPr marL="101588" marR="101588" marT="42367" marB="42367"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300" b="1" u="none" strike="noStrike" cap="none" normalizeH="0" baseline="0">
                          <a:ln>
                            <a:noFill/>
                          </a:ln>
                          <a:solidFill>
                            <a:srgbClr val="FF0000"/>
                          </a:solidFill>
                          <a:effectLst/>
                        </a:rPr>
                        <a:t>37</a:t>
                      </a:r>
                      <a:endParaRPr kumimoji="0" lang="en-US" altLang="zh-CN" sz="1300" b="1" i="0" u="none" strike="noStrike" cap="none" normalizeH="0" baseline="0">
                        <a:ln>
                          <a:noFill/>
                        </a:ln>
                        <a:solidFill>
                          <a:srgbClr val="FF0000"/>
                        </a:solidFill>
                        <a:effectLst/>
                        <a:latin typeface="Arial" pitchFamily="34" charset="0"/>
                        <a:ea typeface="华文细黑" pitchFamily="2" charset="-122"/>
                      </a:endParaRPr>
                    </a:p>
                  </a:txBody>
                  <a:tcPr marL="101588" marR="101588" marT="42367" marB="42367"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300" u="none" strike="noStrike" cap="none" normalizeH="0" baseline="0">
                          <a:ln>
                            <a:noFill/>
                          </a:ln>
                          <a:effectLst/>
                        </a:rPr>
                        <a:t>41</a:t>
                      </a:r>
                      <a:endParaRPr kumimoji="0" lang="en-US" altLang="zh-CN" sz="1300" b="0" i="0" u="none" strike="noStrike" cap="none" normalizeH="0" baseline="0">
                        <a:ln>
                          <a:noFill/>
                        </a:ln>
                        <a:solidFill>
                          <a:schemeClr val="tx1"/>
                        </a:solidFill>
                        <a:effectLst/>
                        <a:latin typeface="Arial" pitchFamily="34" charset="0"/>
                        <a:ea typeface="华文细黑" pitchFamily="2" charset="-122"/>
                      </a:endParaRPr>
                    </a:p>
                  </a:txBody>
                  <a:tcPr marL="101588" marR="101588" marT="42367" marB="42367"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368102">
                <a:tc>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300" b="0" i="0" u="none" strike="noStrike" cap="none" normalizeH="0" baseline="0">
                        <a:ln>
                          <a:noFill/>
                        </a:ln>
                        <a:solidFill>
                          <a:schemeClr val="tx1"/>
                        </a:solidFill>
                        <a:effectLst/>
                        <a:latin typeface="Arial" pitchFamily="34" charset="0"/>
                        <a:ea typeface="华文细黑" pitchFamily="2" charset="-122"/>
                      </a:endParaRPr>
                    </a:p>
                  </a:txBody>
                  <a:tcPr marL="101588" marR="101588" marT="42367" marB="42367"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300" b="0" i="0" u="none" strike="noStrike" cap="none" normalizeH="0" baseline="0">
                        <a:ln>
                          <a:noFill/>
                        </a:ln>
                        <a:solidFill>
                          <a:schemeClr val="tx1"/>
                        </a:solidFill>
                        <a:effectLst/>
                        <a:latin typeface="Arial" pitchFamily="34" charset="0"/>
                        <a:ea typeface="华文细黑" pitchFamily="2" charset="-122"/>
                      </a:endParaRPr>
                    </a:p>
                  </a:txBody>
                  <a:tcPr marL="101588" marR="101588" marT="42367" marB="42367"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300" b="0" i="0" u="none" strike="noStrike" cap="none" normalizeH="0" baseline="0">
                        <a:ln>
                          <a:noFill/>
                        </a:ln>
                        <a:solidFill>
                          <a:schemeClr val="tx1"/>
                        </a:solidFill>
                        <a:effectLst/>
                        <a:latin typeface="Arial" pitchFamily="34" charset="0"/>
                        <a:ea typeface="华文细黑" pitchFamily="2" charset="-122"/>
                      </a:endParaRPr>
                    </a:p>
                  </a:txBody>
                  <a:tcPr marL="101588" marR="101588" marT="42367" marB="42367"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300" b="0" i="0" u="none" strike="noStrike" cap="none" normalizeH="0" baseline="0" dirty="0">
                        <a:ln>
                          <a:noFill/>
                        </a:ln>
                        <a:solidFill>
                          <a:schemeClr val="tx1"/>
                        </a:solidFill>
                        <a:effectLst/>
                        <a:latin typeface="Arial" pitchFamily="34" charset="0"/>
                        <a:ea typeface="华文细黑" pitchFamily="2" charset="-122"/>
                      </a:endParaRPr>
                    </a:p>
                  </a:txBody>
                  <a:tcPr marL="101588" marR="101588" marT="42367" marB="42367"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793" name="Group 385"/>
          <p:cNvGraphicFramePr>
            <a:graphicFrameLocks noGrp="1"/>
          </p:cNvGraphicFramePr>
          <p:nvPr>
            <p:extLst>
              <p:ext uri="{D42A27DB-BD31-4B8C-83A1-F6EECF244321}">
                <p14:modId xmlns:p14="http://schemas.microsoft.com/office/powerpoint/2010/main" val="1472747207"/>
              </p:ext>
            </p:extLst>
          </p:nvPr>
        </p:nvGraphicFramePr>
        <p:xfrm>
          <a:off x="8595552" y="3231737"/>
          <a:ext cx="1515181" cy="684389"/>
        </p:xfrm>
        <a:graphic>
          <a:graphicData uri="http://schemas.openxmlformats.org/drawingml/2006/table">
            <a:tbl>
              <a:tblPr>
                <a:tableStyleId>{22838BEF-8BB2-4498-84A7-C5851F593DF1}</a:tableStyleId>
              </a:tblPr>
              <a:tblGrid>
                <a:gridCol w="363932">
                  <a:extLst>
                    <a:ext uri="{9D8B030D-6E8A-4147-A177-3AD203B41FA5}">
                      <a16:colId xmlns:a16="http://schemas.microsoft.com/office/drawing/2014/main" val="20000"/>
                    </a:ext>
                  </a:extLst>
                </a:gridCol>
                <a:gridCol w="182933">
                  <a:extLst>
                    <a:ext uri="{9D8B030D-6E8A-4147-A177-3AD203B41FA5}">
                      <a16:colId xmlns:a16="http://schemas.microsoft.com/office/drawing/2014/main" val="20001"/>
                    </a:ext>
                  </a:extLst>
                </a:gridCol>
                <a:gridCol w="181000">
                  <a:extLst>
                    <a:ext uri="{9D8B030D-6E8A-4147-A177-3AD203B41FA5}">
                      <a16:colId xmlns:a16="http://schemas.microsoft.com/office/drawing/2014/main" val="20002"/>
                    </a:ext>
                  </a:extLst>
                </a:gridCol>
                <a:gridCol w="293540">
                  <a:extLst>
                    <a:ext uri="{9D8B030D-6E8A-4147-A177-3AD203B41FA5}">
                      <a16:colId xmlns:a16="http://schemas.microsoft.com/office/drawing/2014/main" val="20003"/>
                    </a:ext>
                  </a:extLst>
                </a:gridCol>
                <a:gridCol w="129844">
                  <a:extLst>
                    <a:ext uri="{9D8B030D-6E8A-4147-A177-3AD203B41FA5}">
                      <a16:colId xmlns:a16="http://schemas.microsoft.com/office/drawing/2014/main" val="20004"/>
                    </a:ext>
                  </a:extLst>
                </a:gridCol>
                <a:gridCol w="363932">
                  <a:extLst>
                    <a:ext uri="{9D8B030D-6E8A-4147-A177-3AD203B41FA5}">
                      <a16:colId xmlns:a16="http://schemas.microsoft.com/office/drawing/2014/main" val="20005"/>
                    </a:ext>
                  </a:extLst>
                </a:gridCol>
              </a:tblGrid>
              <a:tr h="328588">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300" u="none" strike="noStrike" cap="none" normalizeH="0" baseline="0">
                          <a:ln>
                            <a:noFill/>
                          </a:ln>
                          <a:effectLst/>
                        </a:rPr>
                        <a:t>43</a:t>
                      </a:r>
                      <a:endParaRPr kumimoji="0" lang="en-US" altLang="zh-CN" sz="1300" b="0" i="0" u="none" strike="noStrike" cap="none" normalizeH="0" baseline="0">
                        <a:ln>
                          <a:noFill/>
                        </a:ln>
                        <a:solidFill>
                          <a:schemeClr val="tx1"/>
                        </a:solidFill>
                        <a:effectLst/>
                        <a:latin typeface="Arial" pitchFamily="34" charset="0"/>
                        <a:ea typeface="华文细黑" pitchFamily="2" charset="-122"/>
                      </a:endParaRPr>
                    </a:p>
                  </a:txBody>
                  <a:tcPr marL="101612" marR="101612" marT="42358" marB="4235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300" u="none" strike="noStrike" cap="none" normalizeH="0" baseline="0">
                          <a:ln>
                            <a:noFill/>
                          </a:ln>
                          <a:effectLst/>
                        </a:rPr>
                        <a:t>47</a:t>
                      </a:r>
                      <a:endParaRPr kumimoji="0" lang="en-US" altLang="zh-CN" sz="1300" b="0" i="0" u="none" strike="noStrike" cap="none" normalizeH="0" baseline="0">
                        <a:ln>
                          <a:noFill/>
                        </a:ln>
                        <a:solidFill>
                          <a:schemeClr val="tx1"/>
                        </a:solidFill>
                        <a:effectLst/>
                        <a:latin typeface="Arial" pitchFamily="34" charset="0"/>
                        <a:ea typeface="华文细黑" pitchFamily="2" charset="-122"/>
                      </a:endParaRPr>
                    </a:p>
                  </a:txBody>
                  <a:tcPr marL="101612" marR="101612" marT="42358" marB="4235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endParaRPr kumimoji="0" lang="en-US" altLang="zh-CN" sz="1300" b="0" i="0" u="none" strike="noStrike" cap="none" normalizeH="0" baseline="0">
                        <a:ln>
                          <a:noFill/>
                        </a:ln>
                        <a:solidFill>
                          <a:schemeClr val="tx1"/>
                        </a:solidFill>
                        <a:effectLst/>
                        <a:latin typeface="Arial" pitchFamily="34" charset="0"/>
                        <a:ea typeface="华文细黑" pitchFamily="2" charset="-122"/>
                      </a:endParaRPr>
                    </a:p>
                  </a:txBody>
                  <a:tcPr marL="101612" marR="101612" marT="42358" marB="4235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355801">
                <a:tc>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a:ln>
                          <a:noFill/>
                        </a:ln>
                        <a:solidFill>
                          <a:schemeClr val="tx1"/>
                        </a:solidFill>
                        <a:effectLst/>
                        <a:latin typeface="Arial" pitchFamily="34" charset="0"/>
                        <a:ea typeface="华文细黑" pitchFamily="2" charset="-122"/>
                      </a:endParaRPr>
                    </a:p>
                  </a:txBody>
                  <a:tcPr marL="101612" marR="101612" marT="42358" marB="4235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a:ln>
                          <a:noFill/>
                        </a:ln>
                        <a:solidFill>
                          <a:schemeClr val="tx1"/>
                        </a:solidFill>
                        <a:effectLst/>
                        <a:latin typeface="Arial" pitchFamily="34" charset="0"/>
                        <a:ea typeface="华文细黑" pitchFamily="2" charset="-122"/>
                      </a:endParaRPr>
                    </a:p>
                  </a:txBody>
                  <a:tcPr marL="101612" marR="101612" marT="42358" marB="4235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a:ln>
                          <a:noFill/>
                        </a:ln>
                        <a:solidFill>
                          <a:schemeClr val="tx1"/>
                        </a:solidFill>
                        <a:effectLst/>
                        <a:latin typeface="Arial" pitchFamily="34" charset="0"/>
                        <a:ea typeface="华文细黑" pitchFamily="2" charset="-122"/>
                      </a:endParaRPr>
                    </a:p>
                  </a:txBody>
                  <a:tcPr marL="101612" marR="101612" marT="42358" marB="4235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dirty="0">
                        <a:ln>
                          <a:noFill/>
                        </a:ln>
                        <a:solidFill>
                          <a:schemeClr val="tx1"/>
                        </a:solidFill>
                        <a:effectLst/>
                        <a:latin typeface="Arial" pitchFamily="34" charset="0"/>
                        <a:ea typeface="华文细黑" pitchFamily="2" charset="-122"/>
                      </a:endParaRPr>
                    </a:p>
                  </a:txBody>
                  <a:tcPr marL="101612" marR="101612" marT="42358" marB="4235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794" name="Group 386"/>
          <p:cNvGraphicFramePr>
            <a:graphicFrameLocks noGrp="1"/>
          </p:cNvGraphicFramePr>
          <p:nvPr>
            <p:extLst>
              <p:ext uri="{D42A27DB-BD31-4B8C-83A1-F6EECF244321}">
                <p14:modId xmlns:p14="http://schemas.microsoft.com/office/powerpoint/2010/main" val="506319992"/>
              </p:ext>
            </p:extLst>
          </p:nvPr>
        </p:nvGraphicFramePr>
        <p:xfrm>
          <a:off x="54802" y="3212335"/>
          <a:ext cx="1308804" cy="712612"/>
        </p:xfrm>
        <a:graphic>
          <a:graphicData uri="http://schemas.openxmlformats.org/drawingml/2006/table">
            <a:tbl>
              <a:tblPr>
                <a:tableStyleId>{22838BEF-8BB2-4498-84A7-C5851F593DF1}</a:tableStyleId>
              </a:tblPr>
              <a:tblGrid>
                <a:gridCol w="321863">
                  <a:extLst>
                    <a:ext uri="{9D8B030D-6E8A-4147-A177-3AD203B41FA5}">
                      <a16:colId xmlns:a16="http://schemas.microsoft.com/office/drawing/2014/main" val="20000"/>
                    </a:ext>
                  </a:extLst>
                </a:gridCol>
                <a:gridCol w="129778">
                  <a:extLst>
                    <a:ext uri="{9D8B030D-6E8A-4147-A177-3AD203B41FA5}">
                      <a16:colId xmlns:a16="http://schemas.microsoft.com/office/drawing/2014/main" val="20001"/>
                    </a:ext>
                  </a:extLst>
                </a:gridCol>
                <a:gridCol w="195889">
                  <a:extLst>
                    <a:ext uri="{9D8B030D-6E8A-4147-A177-3AD203B41FA5}">
                      <a16:colId xmlns:a16="http://schemas.microsoft.com/office/drawing/2014/main" val="20002"/>
                    </a:ext>
                  </a:extLst>
                </a:gridCol>
                <a:gridCol w="209633">
                  <a:extLst>
                    <a:ext uri="{9D8B030D-6E8A-4147-A177-3AD203B41FA5}">
                      <a16:colId xmlns:a16="http://schemas.microsoft.com/office/drawing/2014/main" val="20003"/>
                    </a:ext>
                  </a:extLst>
                </a:gridCol>
                <a:gridCol w="129778">
                  <a:extLst>
                    <a:ext uri="{9D8B030D-6E8A-4147-A177-3AD203B41FA5}">
                      <a16:colId xmlns:a16="http://schemas.microsoft.com/office/drawing/2014/main" val="20004"/>
                    </a:ext>
                  </a:extLst>
                </a:gridCol>
                <a:gridCol w="321863">
                  <a:extLst>
                    <a:ext uri="{9D8B030D-6E8A-4147-A177-3AD203B41FA5}">
                      <a16:colId xmlns:a16="http://schemas.microsoft.com/office/drawing/2014/main" val="20005"/>
                    </a:ext>
                  </a:extLst>
                </a:gridCol>
              </a:tblGrid>
              <a:tr h="356306">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cap="none" normalizeH="0" baseline="0" dirty="0">
                          <a:ln>
                            <a:noFill/>
                          </a:ln>
                          <a:effectLst/>
                        </a:rPr>
                        <a:t>2</a:t>
                      </a:r>
                      <a:endParaRPr kumimoji="0" lang="en-US" altLang="zh-CN" sz="1400" b="0" i="0" u="none" strike="noStrike" cap="none" normalizeH="0" baseline="0" dirty="0">
                        <a:ln>
                          <a:noFill/>
                        </a:ln>
                        <a:solidFill>
                          <a:schemeClr val="tx1"/>
                        </a:solidFill>
                        <a:effectLst/>
                        <a:latin typeface="Arial" pitchFamily="34" charset="0"/>
                        <a:ea typeface="华文细黑" pitchFamily="2" charset="-122"/>
                      </a:endParaRPr>
                    </a:p>
                  </a:txBody>
                  <a:tcPr marL="101556" marR="101556"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cap="none" normalizeH="0" baseline="0" dirty="0">
                          <a:ln>
                            <a:noFill/>
                          </a:ln>
                          <a:effectLst/>
                        </a:rPr>
                        <a:t>3</a:t>
                      </a:r>
                      <a:endParaRPr kumimoji="0" lang="en-US" altLang="zh-CN" sz="1400" b="0" i="0" u="none" strike="noStrike" cap="none" normalizeH="0" baseline="0" dirty="0">
                        <a:ln>
                          <a:noFill/>
                        </a:ln>
                        <a:solidFill>
                          <a:schemeClr val="tx1"/>
                        </a:solidFill>
                        <a:effectLst/>
                        <a:latin typeface="Arial" pitchFamily="34" charset="0"/>
                        <a:ea typeface="华文细黑" pitchFamily="2" charset="-122"/>
                      </a:endParaRPr>
                    </a:p>
                  </a:txBody>
                  <a:tcPr marL="101556" marR="101556"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cap="none" normalizeH="0" baseline="0">
                          <a:ln>
                            <a:noFill/>
                          </a:ln>
                          <a:effectLst/>
                        </a:rPr>
                        <a:t>5</a:t>
                      </a:r>
                      <a:endParaRPr kumimoji="0" lang="en-US" altLang="zh-CN" sz="1400" b="0" i="0" u="none" strike="noStrike" cap="none" normalizeH="0" baseline="0">
                        <a:ln>
                          <a:noFill/>
                        </a:ln>
                        <a:solidFill>
                          <a:schemeClr val="tx1"/>
                        </a:solidFill>
                        <a:effectLst/>
                        <a:latin typeface="Arial" pitchFamily="34" charset="0"/>
                        <a:ea typeface="华文细黑" pitchFamily="2" charset="-122"/>
                      </a:endParaRPr>
                    </a:p>
                  </a:txBody>
                  <a:tcPr marL="101556" marR="101556"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extLst>
                  <a:ext uri="{0D108BD9-81ED-4DB2-BD59-A6C34878D82A}">
                    <a16:rowId xmlns:a16="http://schemas.microsoft.com/office/drawing/2014/main" val="10000"/>
                  </a:ext>
                </a:extLst>
              </a:tr>
              <a:tr h="356306">
                <a:tc>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a:ln>
                          <a:noFill/>
                        </a:ln>
                        <a:solidFill>
                          <a:schemeClr val="tx1"/>
                        </a:solidFill>
                        <a:effectLst/>
                        <a:latin typeface="Arial" pitchFamily="34" charset="0"/>
                        <a:ea typeface="华文细黑" pitchFamily="2" charset="-122"/>
                      </a:endParaRPr>
                    </a:p>
                  </a:txBody>
                  <a:tcPr marL="101556" marR="101556"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a:ln>
                          <a:noFill/>
                        </a:ln>
                        <a:solidFill>
                          <a:schemeClr val="tx1"/>
                        </a:solidFill>
                        <a:effectLst/>
                        <a:latin typeface="Arial" pitchFamily="34" charset="0"/>
                        <a:ea typeface="华文细黑" pitchFamily="2" charset="-122"/>
                      </a:endParaRPr>
                    </a:p>
                  </a:txBody>
                  <a:tcPr marL="101556" marR="101556"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dirty="0">
                        <a:ln>
                          <a:noFill/>
                        </a:ln>
                        <a:solidFill>
                          <a:schemeClr val="tx1"/>
                        </a:solidFill>
                        <a:effectLst/>
                        <a:latin typeface="Arial" pitchFamily="34" charset="0"/>
                        <a:ea typeface="华文细黑" pitchFamily="2" charset="-122"/>
                      </a:endParaRPr>
                    </a:p>
                  </a:txBody>
                  <a:tcPr marL="101556" marR="101556"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dirty="0">
                        <a:ln>
                          <a:noFill/>
                        </a:ln>
                        <a:solidFill>
                          <a:schemeClr val="tx1"/>
                        </a:solidFill>
                        <a:effectLst/>
                        <a:latin typeface="Arial" pitchFamily="34" charset="0"/>
                        <a:ea typeface="华文细黑" pitchFamily="2" charset="-122"/>
                      </a:endParaRPr>
                    </a:p>
                  </a:txBody>
                  <a:tcPr marL="101556" marR="101556"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17795" name="Group 387"/>
          <p:cNvGraphicFramePr>
            <a:graphicFrameLocks noGrp="1"/>
          </p:cNvGraphicFramePr>
          <p:nvPr>
            <p:extLst>
              <p:ext uri="{D42A27DB-BD31-4B8C-83A1-F6EECF244321}">
                <p14:modId xmlns:p14="http://schemas.microsoft.com/office/powerpoint/2010/main" val="3813073379"/>
              </p:ext>
            </p:extLst>
          </p:nvPr>
        </p:nvGraphicFramePr>
        <p:xfrm>
          <a:off x="1554108" y="3212335"/>
          <a:ext cx="1538111" cy="712612"/>
        </p:xfrm>
        <a:graphic>
          <a:graphicData uri="http://schemas.openxmlformats.org/drawingml/2006/table">
            <a:tbl>
              <a:tblPr>
                <a:tableStyleId>{22838BEF-8BB2-4498-84A7-C5851F593DF1}</a:tableStyleId>
              </a:tblPr>
              <a:tblGrid>
                <a:gridCol w="368462">
                  <a:extLst>
                    <a:ext uri="{9D8B030D-6E8A-4147-A177-3AD203B41FA5}">
                      <a16:colId xmlns:a16="http://schemas.microsoft.com/office/drawing/2014/main" val="20000"/>
                    </a:ext>
                  </a:extLst>
                </a:gridCol>
                <a:gridCol w="132101">
                  <a:extLst>
                    <a:ext uri="{9D8B030D-6E8A-4147-A177-3AD203B41FA5}">
                      <a16:colId xmlns:a16="http://schemas.microsoft.com/office/drawing/2014/main" val="20001"/>
                    </a:ext>
                  </a:extLst>
                </a:gridCol>
                <a:gridCol w="236362">
                  <a:extLst>
                    <a:ext uri="{9D8B030D-6E8A-4147-A177-3AD203B41FA5}">
                      <a16:colId xmlns:a16="http://schemas.microsoft.com/office/drawing/2014/main" val="20002"/>
                    </a:ext>
                  </a:extLst>
                </a:gridCol>
                <a:gridCol w="302978">
                  <a:extLst>
                    <a:ext uri="{9D8B030D-6E8A-4147-A177-3AD203B41FA5}">
                      <a16:colId xmlns:a16="http://schemas.microsoft.com/office/drawing/2014/main" val="20003"/>
                    </a:ext>
                  </a:extLst>
                </a:gridCol>
                <a:gridCol w="129746">
                  <a:extLst>
                    <a:ext uri="{9D8B030D-6E8A-4147-A177-3AD203B41FA5}">
                      <a16:colId xmlns:a16="http://schemas.microsoft.com/office/drawing/2014/main" val="20004"/>
                    </a:ext>
                  </a:extLst>
                </a:gridCol>
                <a:gridCol w="368462">
                  <a:extLst>
                    <a:ext uri="{9D8B030D-6E8A-4147-A177-3AD203B41FA5}">
                      <a16:colId xmlns:a16="http://schemas.microsoft.com/office/drawing/2014/main" val="20005"/>
                    </a:ext>
                  </a:extLst>
                </a:gridCol>
              </a:tblGrid>
              <a:tr h="356306">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cap="none" normalizeH="0" baseline="0">
                          <a:ln>
                            <a:noFill/>
                          </a:ln>
                          <a:effectLst/>
                        </a:rPr>
                        <a:t>7</a:t>
                      </a:r>
                      <a:endParaRPr kumimoji="0" lang="en-US" altLang="zh-CN" sz="1400" b="0" i="0" u="none" strike="noStrike" cap="none" normalizeH="0" baseline="0">
                        <a:ln>
                          <a:noFill/>
                        </a:ln>
                        <a:solidFill>
                          <a:schemeClr val="tx1"/>
                        </a:solidFill>
                        <a:effectLst/>
                        <a:latin typeface="Arial" pitchFamily="34" charset="0"/>
                        <a:ea typeface="华文细黑" pitchFamily="2" charset="-122"/>
                      </a:endParaRPr>
                    </a:p>
                  </a:txBody>
                  <a:tcPr marL="101523" marR="101523"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r>
                        <a:rPr kumimoji="0" lang="en-US" altLang="zh-CN" sz="1400" u="none" strike="noStrike" cap="none" normalizeH="0" baseline="0">
                          <a:ln>
                            <a:noFill/>
                          </a:ln>
                          <a:effectLst/>
                        </a:rPr>
                        <a:t>11</a:t>
                      </a:r>
                      <a:endParaRPr kumimoji="0" lang="en-US" altLang="zh-CN" sz="1400" b="0" i="0" u="none" strike="noStrike" cap="none" normalizeH="0" baseline="0">
                        <a:ln>
                          <a:noFill/>
                        </a:ln>
                        <a:solidFill>
                          <a:schemeClr val="tx1"/>
                        </a:solidFill>
                        <a:effectLst/>
                        <a:latin typeface="Arial" pitchFamily="34" charset="0"/>
                        <a:ea typeface="华文细黑" pitchFamily="2" charset="-122"/>
                      </a:endParaRPr>
                    </a:p>
                  </a:txBody>
                  <a:tcPr marL="101523" marR="101523"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Tx/>
                        <a:buSzPct val="60000"/>
                        <a:buFontTx/>
                        <a:buNone/>
                        <a:tabLst/>
                      </a:pPr>
                      <a:endParaRPr kumimoji="0" lang="en-US" altLang="zh-CN" sz="1400" b="0" i="0" u="none" strike="noStrike" cap="none" normalizeH="0" baseline="0">
                        <a:ln>
                          <a:noFill/>
                        </a:ln>
                        <a:solidFill>
                          <a:schemeClr val="tx1"/>
                        </a:solidFill>
                        <a:effectLst/>
                        <a:latin typeface="Arial" pitchFamily="34" charset="0"/>
                        <a:ea typeface="华文细黑" pitchFamily="2" charset="-122"/>
                      </a:endParaRPr>
                    </a:p>
                  </a:txBody>
                  <a:tcPr marL="101523" marR="101523"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356306">
                <a:tc>
                  <a:txBody>
                    <a:bodyPr/>
                    <a:lstStyle>
                      <a:lvl1pPr algn="l">
                        <a:lnSpc>
                          <a:spcPct val="120000"/>
                        </a:lnSpc>
                        <a:buSzPct val="60000"/>
                        <a:defRPr sz="2400">
                          <a:solidFill>
                            <a:schemeClr val="tx1"/>
                          </a:solidFill>
                          <a:latin typeface="Arial" pitchFamily="34" charset="0"/>
                          <a:ea typeface="华文细黑" pitchFamily="2" charset="-122"/>
                        </a:defRPr>
                      </a:lvl1pPr>
                      <a:lvl2pPr algn="l">
                        <a:lnSpc>
                          <a:spcPct val="120000"/>
                        </a:lnSpc>
                        <a:buSzPct val="80000"/>
                        <a:defRPr sz="2000">
                          <a:solidFill>
                            <a:schemeClr val="tx1"/>
                          </a:solidFill>
                          <a:latin typeface="Arial" pitchFamily="34" charset="0"/>
                          <a:ea typeface="宋体" pitchFamily="2" charset="-122"/>
                        </a:defRPr>
                      </a:lvl2pPr>
                      <a:lvl3pPr algn="l">
                        <a:lnSpc>
                          <a:spcPct val="120000"/>
                        </a:lnSpc>
                        <a:defRPr>
                          <a:solidFill>
                            <a:schemeClr val="tx1"/>
                          </a:solidFill>
                          <a:latin typeface="Arial" pitchFamily="34" charset="0"/>
                          <a:ea typeface="宋体" pitchFamily="2" charset="-122"/>
                        </a:defRPr>
                      </a:lvl3pPr>
                      <a:lvl4pPr algn="l">
                        <a:defRPr>
                          <a:solidFill>
                            <a:schemeClr val="tx1"/>
                          </a:solidFill>
                          <a:latin typeface="Arial" pitchFamily="34" charset="0"/>
                          <a:ea typeface="宋体" pitchFamily="2" charset="-122"/>
                        </a:defRPr>
                      </a:lvl4pPr>
                      <a:lvl5pPr algn="l">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a:ln>
                          <a:noFill/>
                        </a:ln>
                        <a:solidFill>
                          <a:schemeClr val="tx1"/>
                        </a:solidFill>
                        <a:effectLst/>
                        <a:latin typeface="Arial" pitchFamily="34" charset="0"/>
                        <a:ea typeface="华文细黑" pitchFamily="2" charset="-122"/>
                      </a:endParaRPr>
                    </a:p>
                  </a:txBody>
                  <a:tcPr marL="101523" marR="101523"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a:ln>
                          <a:noFill/>
                        </a:ln>
                        <a:solidFill>
                          <a:schemeClr val="tx1"/>
                        </a:solidFill>
                        <a:effectLst/>
                        <a:latin typeface="Arial" pitchFamily="34" charset="0"/>
                        <a:ea typeface="华文细黑" pitchFamily="2" charset="-122"/>
                      </a:endParaRPr>
                    </a:p>
                  </a:txBody>
                  <a:tcPr marL="101523" marR="101523"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a:ln>
                          <a:noFill/>
                        </a:ln>
                        <a:solidFill>
                          <a:schemeClr val="tx1"/>
                        </a:solidFill>
                        <a:effectLst/>
                        <a:latin typeface="Arial" pitchFamily="34" charset="0"/>
                        <a:ea typeface="华文细黑" pitchFamily="2" charset="-122"/>
                      </a:endParaRPr>
                    </a:p>
                  </a:txBody>
                  <a:tcPr marL="101523" marR="101523"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en-US" sz="1400" b="0" i="0" u="none" strike="noStrike" cap="none" normalizeH="0" baseline="0" dirty="0">
                        <a:ln>
                          <a:noFill/>
                        </a:ln>
                        <a:solidFill>
                          <a:schemeClr val="tx1"/>
                        </a:solidFill>
                        <a:effectLst/>
                        <a:latin typeface="Arial" pitchFamily="34" charset="0"/>
                        <a:ea typeface="华文细黑" pitchFamily="2" charset="-122"/>
                      </a:endParaRPr>
                    </a:p>
                  </a:txBody>
                  <a:tcPr marL="101523" marR="101523" marT="42418" marB="42418"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6004" name="Line 339"/>
          <p:cNvSpPr>
            <a:spLocks noChangeShapeType="1"/>
          </p:cNvSpPr>
          <p:nvPr/>
        </p:nvSpPr>
        <p:spPr bwMode="auto">
          <a:xfrm flipH="1">
            <a:off x="2991768" y="1353671"/>
            <a:ext cx="1381034" cy="587209"/>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3556"/>
          </a:p>
        </p:txBody>
      </p:sp>
      <p:sp>
        <p:nvSpPr>
          <p:cNvPr id="36005" name="Line 340"/>
          <p:cNvSpPr>
            <a:spLocks noChangeShapeType="1"/>
          </p:cNvSpPr>
          <p:nvPr/>
        </p:nvSpPr>
        <p:spPr bwMode="auto">
          <a:xfrm>
            <a:off x="4741553" y="1347033"/>
            <a:ext cx="1580347" cy="593847"/>
          </a:xfrm>
          <a:prstGeom prst="line">
            <a:avLst/>
          </a:prstGeom>
          <a:ln>
            <a:headEnd type="oval" w="med" len="med"/>
            <a:tailEnd type="triangle" w="med" len="med"/>
          </a:ln>
        </p:spPr>
        <p:style>
          <a:lnRef idx="3">
            <a:schemeClr val="accent2"/>
          </a:lnRef>
          <a:fillRef idx="0">
            <a:schemeClr val="accent2"/>
          </a:fillRef>
          <a:effectRef idx="2">
            <a:schemeClr val="accent2"/>
          </a:effectRef>
          <a:fontRef idx="minor">
            <a:schemeClr val="tx1"/>
          </a:fontRef>
        </p:style>
        <p:txBody>
          <a:bodyPr wrap="square">
            <a:spAutoFit/>
          </a:bodyPr>
          <a:lstStyle/>
          <a:p>
            <a:endParaRPr lang="zh-CN" altLang="en-US" sz="3556"/>
          </a:p>
        </p:txBody>
      </p:sp>
      <p:sp>
        <p:nvSpPr>
          <p:cNvPr id="36006" name="Line 341"/>
          <p:cNvSpPr>
            <a:spLocks noChangeShapeType="1"/>
          </p:cNvSpPr>
          <p:nvPr/>
        </p:nvSpPr>
        <p:spPr bwMode="auto">
          <a:xfrm flipH="1">
            <a:off x="673928" y="2519126"/>
            <a:ext cx="1599847" cy="645582"/>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3556"/>
          </a:p>
        </p:txBody>
      </p:sp>
      <p:sp>
        <p:nvSpPr>
          <p:cNvPr id="36007" name="Line 342"/>
          <p:cNvSpPr>
            <a:spLocks noChangeShapeType="1"/>
          </p:cNvSpPr>
          <p:nvPr/>
        </p:nvSpPr>
        <p:spPr bwMode="auto">
          <a:xfrm flipH="1">
            <a:off x="2273774" y="2519126"/>
            <a:ext cx="363361" cy="712611"/>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3556"/>
          </a:p>
        </p:txBody>
      </p:sp>
      <p:sp>
        <p:nvSpPr>
          <p:cNvPr id="36008" name="Line 343"/>
          <p:cNvSpPr>
            <a:spLocks noChangeShapeType="1"/>
          </p:cNvSpPr>
          <p:nvPr/>
        </p:nvSpPr>
        <p:spPr bwMode="auto">
          <a:xfrm flipH="1">
            <a:off x="3954760" y="2519126"/>
            <a:ext cx="1936753" cy="712611"/>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3556"/>
          </a:p>
        </p:txBody>
      </p:sp>
      <p:sp>
        <p:nvSpPr>
          <p:cNvPr id="36009" name="Line 344"/>
          <p:cNvSpPr>
            <a:spLocks noChangeShapeType="1"/>
          </p:cNvSpPr>
          <p:nvPr/>
        </p:nvSpPr>
        <p:spPr bwMode="auto">
          <a:xfrm flipH="1">
            <a:off x="5875636" y="2519126"/>
            <a:ext cx="446264" cy="712611"/>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3556"/>
          </a:p>
        </p:txBody>
      </p:sp>
      <p:sp>
        <p:nvSpPr>
          <p:cNvPr id="36010" name="Line 345"/>
          <p:cNvSpPr>
            <a:spLocks noChangeShapeType="1"/>
          </p:cNvSpPr>
          <p:nvPr/>
        </p:nvSpPr>
        <p:spPr bwMode="auto">
          <a:xfrm>
            <a:off x="6768165" y="2544863"/>
            <a:ext cx="786694" cy="686873"/>
          </a:xfrm>
          <a:prstGeom prst="line">
            <a:avLst/>
          </a:prstGeom>
          <a:ln>
            <a:headEnd type="oval" w="med" len="med"/>
            <a:tailEnd type="triangle" w="med" len="med"/>
          </a:ln>
        </p:spPr>
        <p:style>
          <a:lnRef idx="3">
            <a:schemeClr val="accent2"/>
          </a:lnRef>
          <a:fillRef idx="0">
            <a:schemeClr val="accent2"/>
          </a:fillRef>
          <a:effectRef idx="2">
            <a:schemeClr val="accent2"/>
          </a:effectRef>
          <a:fontRef idx="minor">
            <a:schemeClr val="tx1"/>
          </a:fontRef>
        </p:style>
        <p:txBody>
          <a:bodyPr wrap="square">
            <a:spAutoFit/>
          </a:bodyPr>
          <a:lstStyle/>
          <a:p>
            <a:endParaRPr lang="zh-CN" altLang="en-US" sz="3556"/>
          </a:p>
        </p:txBody>
      </p:sp>
      <p:sp>
        <p:nvSpPr>
          <p:cNvPr id="36011" name="Line 346"/>
          <p:cNvSpPr>
            <a:spLocks noChangeShapeType="1"/>
          </p:cNvSpPr>
          <p:nvPr/>
        </p:nvSpPr>
        <p:spPr bwMode="auto">
          <a:xfrm>
            <a:off x="7198553" y="2544864"/>
            <a:ext cx="2037292" cy="686873"/>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3556"/>
          </a:p>
        </p:txBody>
      </p:sp>
      <p:sp>
        <p:nvSpPr>
          <p:cNvPr id="36012" name="Line 348"/>
          <p:cNvSpPr>
            <a:spLocks noChangeShapeType="1"/>
          </p:cNvSpPr>
          <p:nvPr/>
        </p:nvSpPr>
        <p:spPr bwMode="auto">
          <a:xfrm>
            <a:off x="194150" y="3697404"/>
            <a:ext cx="1"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3556"/>
          </a:p>
        </p:txBody>
      </p:sp>
      <p:sp>
        <p:nvSpPr>
          <p:cNvPr id="36013" name="Line 349"/>
          <p:cNvSpPr>
            <a:spLocks noChangeShapeType="1"/>
          </p:cNvSpPr>
          <p:nvPr/>
        </p:nvSpPr>
        <p:spPr bwMode="auto">
          <a:xfrm>
            <a:off x="536344"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14" name="Line 350"/>
          <p:cNvSpPr>
            <a:spLocks noChangeShapeType="1"/>
          </p:cNvSpPr>
          <p:nvPr/>
        </p:nvSpPr>
        <p:spPr bwMode="auto">
          <a:xfrm>
            <a:off x="934983"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15" name="Line 351"/>
          <p:cNvSpPr>
            <a:spLocks noChangeShapeType="1"/>
          </p:cNvSpPr>
          <p:nvPr/>
        </p:nvSpPr>
        <p:spPr bwMode="auto">
          <a:xfrm>
            <a:off x="3474983"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16" name="Line 352"/>
          <p:cNvSpPr>
            <a:spLocks noChangeShapeType="1"/>
          </p:cNvSpPr>
          <p:nvPr/>
        </p:nvSpPr>
        <p:spPr bwMode="auto">
          <a:xfrm>
            <a:off x="3796011"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17" name="Line 353"/>
          <p:cNvSpPr>
            <a:spLocks noChangeShapeType="1"/>
          </p:cNvSpPr>
          <p:nvPr/>
        </p:nvSpPr>
        <p:spPr bwMode="auto">
          <a:xfrm>
            <a:off x="4194650"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18" name="Line 354"/>
          <p:cNvSpPr>
            <a:spLocks noChangeShapeType="1"/>
          </p:cNvSpPr>
          <p:nvPr/>
        </p:nvSpPr>
        <p:spPr bwMode="auto">
          <a:xfrm>
            <a:off x="6995706"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19" name="Line 355"/>
          <p:cNvSpPr>
            <a:spLocks noChangeShapeType="1"/>
          </p:cNvSpPr>
          <p:nvPr/>
        </p:nvSpPr>
        <p:spPr bwMode="auto">
          <a:xfrm>
            <a:off x="7396108"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20" name="Line 356"/>
          <p:cNvSpPr>
            <a:spLocks noChangeShapeType="1"/>
          </p:cNvSpPr>
          <p:nvPr/>
        </p:nvSpPr>
        <p:spPr bwMode="auto">
          <a:xfrm>
            <a:off x="7794747"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21" name="Line 357"/>
          <p:cNvSpPr>
            <a:spLocks noChangeShapeType="1"/>
          </p:cNvSpPr>
          <p:nvPr/>
        </p:nvSpPr>
        <p:spPr bwMode="auto">
          <a:xfrm>
            <a:off x="8756067"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22" name="Line 358"/>
          <p:cNvSpPr>
            <a:spLocks noChangeShapeType="1"/>
          </p:cNvSpPr>
          <p:nvPr/>
        </p:nvSpPr>
        <p:spPr bwMode="auto">
          <a:xfrm>
            <a:off x="9154706"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23" name="Line 360"/>
          <p:cNvSpPr>
            <a:spLocks noChangeShapeType="1"/>
          </p:cNvSpPr>
          <p:nvPr/>
        </p:nvSpPr>
        <p:spPr bwMode="auto">
          <a:xfrm>
            <a:off x="1714622"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24" name="Line 361"/>
          <p:cNvSpPr>
            <a:spLocks noChangeShapeType="1"/>
          </p:cNvSpPr>
          <p:nvPr/>
        </p:nvSpPr>
        <p:spPr bwMode="auto">
          <a:xfrm>
            <a:off x="2035650"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25" name="Line 362"/>
          <p:cNvSpPr>
            <a:spLocks noChangeShapeType="1"/>
          </p:cNvSpPr>
          <p:nvPr/>
        </p:nvSpPr>
        <p:spPr bwMode="auto">
          <a:xfrm>
            <a:off x="5235344"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26" name="Line 363"/>
          <p:cNvSpPr>
            <a:spLocks noChangeShapeType="1"/>
          </p:cNvSpPr>
          <p:nvPr/>
        </p:nvSpPr>
        <p:spPr bwMode="auto">
          <a:xfrm>
            <a:off x="5556372" y="3697404"/>
            <a:ext cx="0" cy="50400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27" name="Line 364"/>
          <p:cNvSpPr>
            <a:spLocks noChangeShapeType="1"/>
          </p:cNvSpPr>
          <p:nvPr/>
        </p:nvSpPr>
        <p:spPr bwMode="auto">
          <a:xfrm>
            <a:off x="1234845" y="3697404"/>
            <a:ext cx="319263"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3556"/>
          </a:p>
        </p:txBody>
      </p:sp>
      <p:sp>
        <p:nvSpPr>
          <p:cNvPr id="36028" name="Line 365"/>
          <p:cNvSpPr>
            <a:spLocks noChangeShapeType="1"/>
          </p:cNvSpPr>
          <p:nvPr/>
        </p:nvSpPr>
        <p:spPr bwMode="auto">
          <a:xfrm>
            <a:off x="2915830" y="3697404"/>
            <a:ext cx="319264"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29" name="Line 366"/>
          <p:cNvSpPr>
            <a:spLocks noChangeShapeType="1"/>
          </p:cNvSpPr>
          <p:nvPr/>
        </p:nvSpPr>
        <p:spPr bwMode="auto">
          <a:xfrm>
            <a:off x="4595052" y="3697404"/>
            <a:ext cx="479778"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30" name="Line 367"/>
          <p:cNvSpPr>
            <a:spLocks noChangeShapeType="1"/>
          </p:cNvSpPr>
          <p:nvPr/>
        </p:nvSpPr>
        <p:spPr bwMode="auto">
          <a:xfrm>
            <a:off x="6514164" y="3711515"/>
            <a:ext cx="321028"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556"/>
          </a:p>
        </p:txBody>
      </p:sp>
      <p:sp>
        <p:nvSpPr>
          <p:cNvPr id="36031" name="Line 368"/>
          <p:cNvSpPr>
            <a:spLocks noChangeShapeType="1"/>
          </p:cNvSpPr>
          <p:nvPr/>
        </p:nvSpPr>
        <p:spPr bwMode="auto">
          <a:xfrm>
            <a:off x="8195150" y="3697404"/>
            <a:ext cx="398640"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3556"/>
          </a:p>
        </p:txBody>
      </p:sp>
      <p:sp>
        <p:nvSpPr>
          <p:cNvPr id="36032"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rPr lang="en-US" altLang="zh-CN"/>
              <a:t>B+</a:t>
            </a:r>
            <a:r>
              <a:t>树</a:t>
            </a:r>
            <a:r>
              <a:rPr lang="zh-CN" altLang="en-US"/>
              <a:t>索引实体完整性检查和违约处理</a:t>
            </a:r>
            <a:endParaRPr/>
          </a:p>
        </p:txBody>
      </p:sp>
      <p:sp>
        <p:nvSpPr>
          <p:cNvPr id="36033" name="矩形 1"/>
          <p:cNvSpPr>
            <a:spLocks noChangeArrowheads="1"/>
          </p:cNvSpPr>
          <p:nvPr/>
        </p:nvSpPr>
        <p:spPr bwMode="auto">
          <a:xfrm>
            <a:off x="9147728" y="2820752"/>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a:solidFill>
                  <a:srgbClr val="FF0000"/>
                </a:solidFill>
                <a:latin typeface="微软雅黑" panose="020B0503020204020204" pitchFamily="34" charset="-122"/>
                <a:ea typeface="微软雅黑" panose="020B0503020204020204" pitchFamily="34" charset="-122"/>
              </a:rPr>
              <a:t>叶结点</a:t>
            </a:r>
          </a:p>
        </p:txBody>
      </p:sp>
      <p:sp>
        <p:nvSpPr>
          <p:cNvPr id="36034" name="矩形 40"/>
          <p:cNvSpPr>
            <a:spLocks noChangeArrowheads="1"/>
          </p:cNvSpPr>
          <p:nvPr/>
        </p:nvSpPr>
        <p:spPr bwMode="auto">
          <a:xfrm>
            <a:off x="7510481" y="19213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a:solidFill>
                  <a:srgbClr val="FF0000"/>
                </a:solidFill>
                <a:latin typeface="微软雅黑" panose="020B0503020204020204" pitchFamily="34" charset="-122"/>
                <a:ea typeface="微软雅黑" panose="020B0503020204020204" pitchFamily="34" charset="-122"/>
              </a:rPr>
              <a:t>非叶结点</a:t>
            </a:r>
          </a:p>
        </p:txBody>
      </p:sp>
      <p:sp>
        <p:nvSpPr>
          <p:cNvPr id="36035" name="矩形 41"/>
          <p:cNvSpPr>
            <a:spLocks noChangeArrowheads="1"/>
          </p:cNvSpPr>
          <p:nvPr/>
        </p:nvSpPr>
        <p:spPr bwMode="auto">
          <a:xfrm>
            <a:off x="5915207" y="943688"/>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a:solidFill>
                  <a:srgbClr val="FF0000"/>
                </a:solidFill>
                <a:latin typeface="微软雅黑" panose="020B0503020204020204" pitchFamily="34" charset="-122"/>
                <a:ea typeface="微软雅黑" panose="020B0503020204020204" pitchFamily="34" charset="-122"/>
              </a:rPr>
              <a:t>根结点</a:t>
            </a:r>
          </a:p>
        </p:txBody>
      </p:sp>
      <p:sp>
        <p:nvSpPr>
          <p:cNvPr id="3" name="矩形 2"/>
          <p:cNvSpPr/>
          <p:nvPr/>
        </p:nvSpPr>
        <p:spPr>
          <a:xfrm>
            <a:off x="1421259" y="4267609"/>
            <a:ext cx="9089321" cy="125550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3" tIns="50797" rIns="101593" bIns="50797"/>
          <a:lstStyle/>
          <a:p>
            <a:pPr marL="1763" defTabSz="1014227" eaLnBrk="1" hangingPunct="1">
              <a:lnSpc>
                <a:spcPct val="150000"/>
              </a:lnSpc>
              <a:spcBef>
                <a:spcPct val="20000"/>
              </a:spcBef>
            </a:pPr>
            <a:r>
              <a:rPr lang="zh-CN" altLang="en-US" sz="1778" dirty="0">
                <a:solidFill>
                  <a:schemeClr val="bg1">
                    <a:lumMod val="50000"/>
                  </a:schemeClr>
                </a:solidFill>
                <a:latin typeface="微软雅黑" panose="020B0503020204020204" pitchFamily="34" charset="-122"/>
                <a:ea typeface="微软雅黑" panose="020B0503020204020204" pitchFamily="34" charset="-122"/>
              </a:rPr>
              <a:t>新插入记录的主码值是</a:t>
            </a:r>
            <a:r>
              <a:rPr lang="en-US" altLang="zh-CN" sz="2000" b="1" dirty="0">
                <a:solidFill>
                  <a:srgbClr val="FF0000"/>
                </a:solidFill>
                <a:latin typeface="微软雅黑" panose="020B0503020204020204" pitchFamily="34" charset="-122"/>
                <a:ea typeface="微软雅黑" panose="020B0503020204020204" pitchFamily="34" charset="-122"/>
              </a:rPr>
              <a:t>37</a:t>
            </a:r>
          </a:p>
          <a:p>
            <a:pPr marL="344663" indent="-342900" defTabSz="1014227">
              <a:spcBef>
                <a:spcPct val="20000"/>
              </a:spcBef>
              <a:buFont typeface="+mj-ea"/>
              <a:buAutoNum type="circleNumDbPlain"/>
            </a:pPr>
            <a:r>
              <a:rPr lang="zh-CN" altLang="en-US" sz="1333" dirty="0">
                <a:solidFill>
                  <a:schemeClr val="bg1">
                    <a:lumMod val="50000"/>
                  </a:schemeClr>
                </a:solidFill>
                <a:latin typeface="微软雅黑" panose="020B0503020204020204" pitchFamily="34" charset="-122"/>
                <a:ea typeface="微软雅黑" panose="020B0503020204020204" pitchFamily="34" charset="-122"/>
              </a:rPr>
              <a:t>通过主码索引，从</a:t>
            </a:r>
            <a:r>
              <a:rPr lang="en-US" altLang="zh-CN" sz="1333" dirty="0">
                <a:solidFill>
                  <a:schemeClr val="bg1">
                    <a:lumMod val="50000"/>
                  </a:schemeClr>
                </a:solidFill>
                <a:latin typeface="微软雅黑" panose="020B0503020204020204" pitchFamily="34" charset="-122"/>
                <a:ea typeface="微软雅黑" panose="020B0503020204020204" pitchFamily="34" charset="-122"/>
              </a:rPr>
              <a:t>B+</a:t>
            </a:r>
            <a:r>
              <a:rPr lang="zh-CN" altLang="en-US" sz="1333" dirty="0">
                <a:solidFill>
                  <a:schemeClr val="bg1">
                    <a:lumMod val="50000"/>
                  </a:schemeClr>
                </a:solidFill>
                <a:latin typeface="微软雅黑" panose="020B0503020204020204" pitchFamily="34" charset="-122"/>
                <a:ea typeface="微软雅黑" panose="020B0503020204020204" pitchFamily="34" charset="-122"/>
              </a:rPr>
              <a:t>树的根结点开始查找</a:t>
            </a:r>
          </a:p>
          <a:p>
            <a:pPr marL="344663" indent="-342900" defTabSz="1014227">
              <a:spcBef>
                <a:spcPct val="20000"/>
              </a:spcBef>
              <a:buFont typeface="+mj-ea"/>
              <a:buAutoNum type="circleNumDbPlain"/>
            </a:pPr>
            <a:r>
              <a:rPr lang="zh-CN" altLang="en-US" sz="1333" dirty="0">
                <a:solidFill>
                  <a:schemeClr val="bg1">
                    <a:lumMod val="50000"/>
                  </a:schemeClr>
                </a:solidFill>
                <a:latin typeface="微软雅黑" panose="020B0503020204020204" pitchFamily="34" charset="-122"/>
                <a:ea typeface="微软雅黑" panose="020B0503020204020204" pitchFamily="34" charset="-122"/>
              </a:rPr>
              <a:t>读取</a:t>
            </a:r>
            <a:r>
              <a:rPr lang="en-US" altLang="zh-CN" sz="1333" dirty="0">
                <a:solidFill>
                  <a:schemeClr val="bg1">
                    <a:lumMod val="50000"/>
                  </a:schemeClr>
                </a:solidFill>
                <a:latin typeface="微软雅黑" panose="020B0503020204020204" pitchFamily="34" charset="-122"/>
                <a:ea typeface="微软雅黑" panose="020B0503020204020204" pitchFamily="34" charset="-122"/>
              </a:rPr>
              <a:t>3</a:t>
            </a:r>
            <a:r>
              <a:rPr lang="zh-CN" altLang="en-US" sz="1333" dirty="0">
                <a:solidFill>
                  <a:schemeClr val="bg1">
                    <a:lumMod val="50000"/>
                  </a:schemeClr>
                </a:solidFill>
                <a:latin typeface="微软雅黑" panose="020B0503020204020204" pitchFamily="34" charset="-122"/>
                <a:ea typeface="微软雅黑" panose="020B0503020204020204" pitchFamily="34" charset="-122"/>
              </a:rPr>
              <a:t>个结点：根结点（</a:t>
            </a:r>
            <a:r>
              <a:rPr lang="en-US" altLang="zh-CN" sz="1333" dirty="0">
                <a:solidFill>
                  <a:schemeClr val="bg1">
                    <a:lumMod val="50000"/>
                  </a:schemeClr>
                </a:solidFill>
                <a:latin typeface="微软雅黑" panose="020B0503020204020204" pitchFamily="34" charset="-122"/>
                <a:ea typeface="微软雅黑" panose="020B0503020204020204" pitchFamily="34" charset="-122"/>
              </a:rPr>
              <a:t>13</a:t>
            </a:r>
            <a:r>
              <a:rPr lang="zh-CN" altLang="en-US" sz="1333" dirty="0">
                <a:solidFill>
                  <a:schemeClr val="bg1">
                    <a:lumMod val="50000"/>
                  </a:schemeClr>
                </a:solidFill>
                <a:latin typeface="微软雅黑" panose="020B0503020204020204" pitchFamily="34" charset="-122"/>
                <a:ea typeface="微软雅黑" panose="020B0503020204020204" pitchFamily="34" charset="-122"/>
              </a:rPr>
              <a:t>）、中间结点（</a:t>
            </a:r>
            <a:r>
              <a:rPr lang="en-US" altLang="zh-CN" sz="1333" dirty="0">
                <a:solidFill>
                  <a:schemeClr val="bg1">
                    <a:lumMod val="50000"/>
                  </a:schemeClr>
                </a:solidFill>
                <a:latin typeface="微软雅黑" panose="020B0503020204020204" pitchFamily="34" charset="-122"/>
                <a:ea typeface="微软雅黑" panose="020B0503020204020204" pitchFamily="34" charset="-122"/>
              </a:rPr>
              <a:t>23 31 43</a:t>
            </a:r>
            <a:r>
              <a:rPr lang="zh-CN" altLang="en-US" sz="1333" dirty="0">
                <a:solidFill>
                  <a:schemeClr val="bg1">
                    <a:lumMod val="50000"/>
                  </a:schemeClr>
                </a:solidFill>
                <a:latin typeface="微软雅黑" panose="020B0503020204020204" pitchFamily="34" charset="-122"/>
                <a:ea typeface="微软雅黑" panose="020B0503020204020204" pitchFamily="34" charset="-122"/>
              </a:rPr>
              <a:t>）、叶结点（</a:t>
            </a:r>
            <a:r>
              <a:rPr lang="en-US" altLang="zh-CN" sz="1333" dirty="0">
                <a:solidFill>
                  <a:schemeClr val="bg1">
                    <a:lumMod val="50000"/>
                  </a:schemeClr>
                </a:solidFill>
                <a:latin typeface="微软雅黑" panose="020B0503020204020204" pitchFamily="34" charset="-122"/>
                <a:ea typeface="微软雅黑" panose="020B0503020204020204" pitchFamily="34" charset="-122"/>
              </a:rPr>
              <a:t>31 37 41</a:t>
            </a:r>
            <a:r>
              <a:rPr lang="zh-CN" altLang="en-US" sz="1333" dirty="0">
                <a:solidFill>
                  <a:schemeClr val="bg1">
                    <a:lumMod val="50000"/>
                  </a:schemeClr>
                </a:solidFill>
                <a:latin typeface="微软雅黑" panose="020B0503020204020204" pitchFamily="34" charset="-122"/>
                <a:ea typeface="微软雅黑" panose="020B0503020204020204" pitchFamily="34" charset="-122"/>
              </a:rPr>
              <a:t>）</a:t>
            </a:r>
          </a:p>
          <a:p>
            <a:pPr marL="344663" indent="-342900" defTabSz="1014227">
              <a:spcBef>
                <a:spcPct val="20000"/>
              </a:spcBef>
              <a:buFont typeface="+mj-ea"/>
              <a:buAutoNum type="circleNumDbPlain"/>
            </a:pPr>
            <a:r>
              <a:rPr lang="zh-CN" altLang="en-US" sz="1333" dirty="0">
                <a:solidFill>
                  <a:schemeClr val="bg1">
                    <a:lumMod val="50000"/>
                  </a:schemeClr>
                </a:solidFill>
                <a:latin typeface="微软雅黑" panose="020B0503020204020204" pitchFamily="34" charset="-122"/>
                <a:ea typeface="微软雅黑" panose="020B0503020204020204" pitchFamily="34" charset="-122"/>
              </a:rPr>
              <a:t>该主码值已经存在，不能插入这条记录</a:t>
            </a:r>
          </a:p>
        </p:txBody>
      </p:sp>
    </p:spTree>
    <p:extLst>
      <p:ext uri="{BB962C8B-B14F-4D97-AF65-F5344CB8AC3E}">
        <p14:creationId xmlns:p14="http://schemas.microsoft.com/office/powerpoint/2010/main" val="3011976539"/>
      </p:ext>
    </p:extLst>
  </p:cSld>
  <p:clrMapOvr>
    <a:masterClrMapping/>
  </p:clrMapOvr>
  <p:transition spd="slow" advTm="109595">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82157FA9-DE9E-4222-B7B6-6FB1AC4A13E2}"/>
              </a:ext>
            </a:extLst>
          </p:cNvPr>
          <p:cNvSpPr/>
          <p:nvPr/>
        </p:nvSpPr>
        <p:spPr>
          <a:xfrm>
            <a:off x="5440040" y="1561247"/>
            <a:ext cx="4176464" cy="2592505"/>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b="1" dirty="0">
                <a:solidFill>
                  <a:srgbClr val="002060"/>
                </a:solidFill>
                <a:latin typeface="微软雅黑" panose="020B0503020204020204" pitchFamily="34" charset="-122"/>
                <a:ea typeface="微软雅黑" panose="020B0503020204020204" pitchFamily="34" charset="-122"/>
              </a:rPr>
              <a:t>实体完整性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b="1" dirty="0">
                <a:solidFill>
                  <a:srgbClr val="002060"/>
                </a:solidFill>
                <a:latin typeface="微软雅黑" panose="020B0503020204020204" pitchFamily="34" charset="-122"/>
                <a:ea typeface="微软雅黑" panose="020B0503020204020204" pitchFamily="34" charset="-122"/>
              </a:rPr>
              <a:t>参照完整性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b="1" dirty="0">
                <a:solidFill>
                  <a:srgbClr val="002060"/>
                </a:solidFill>
                <a:latin typeface="微软雅黑" panose="020B0503020204020204" pitchFamily="34" charset="-122"/>
                <a:ea typeface="微软雅黑" panose="020B0503020204020204" pitchFamily="34" charset="-122"/>
              </a:rPr>
              <a:t>用户定义的完整性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b="1" dirty="0">
                <a:solidFill>
                  <a:srgbClr val="002060"/>
                </a:solidFill>
                <a:latin typeface="微软雅黑" panose="020B0503020204020204" pitchFamily="34" charset="-122"/>
                <a:ea typeface="微软雅黑" panose="020B0503020204020204" pitchFamily="34" charset="-122"/>
              </a:rPr>
              <a:t>完整性约束命名字</a:t>
            </a:r>
            <a:endParaRPr lang="en-US" altLang="zh-CN" sz="2000" b="1" dirty="0">
              <a:solidFill>
                <a:srgbClr val="002060"/>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b="1" dirty="0">
                <a:solidFill>
                  <a:srgbClr val="002060"/>
                </a:solidFill>
                <a:latin typeface="微软雅黑" panose="020B0503020204020204" pitchFamily="34" charset="-122"/>
                <a:ea typeface="微软雅黑" panose="020B0503020204020204" pitchFamily="34" charset="-122"/>
              </a:rPr>
              <a:t>触发器</a:t>
            </a:r>
          </a:p>
        </p:txBody>
      </p:sp>
      <p:cxnSp>
        <p:nvCxnSpPr>
          <p:cNvPr id="16" name="直接连接符 15">
            <a:extLst>
              <a:ext uri="{FF2B5EF4-FFF2-40B4-BE49-F238E27FC236}">
                <a16:creationId xmlns:a16="http://schemas.microsoft.com/office/drawing/2014/main" id="{422FFDAD-07DB-4024-A5CB-5496770487DC}"/>
              </a:ext>
            </a:extLst>
          </p:cNvPr>
          <p:cNvCxnSpPr>
            <a:cxnSpLocks/>
          </p:cNvCxnSpPr>
          <p:nvPr/>
        </p:nvCxnSpPr>
        <p:spPr>
          <a:xfrm>
            <a:off x="5559754" y="2569468"/>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338284"/>
      </p:ext>
    </p:extLst>
  </p:cSld>
  <p:clrMapOvr>
    <a:masterClrMapping/>
  </p:clrMapOvr>
  <p:transition spd="slow" advTm="77506">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2</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参照完整性</a:t>
            </a:r>
          </a:p>
        </p:txBody>
      </p:sp>
      <p:sp>
        <p:nvSpPr>
          <p:cNvPr id="12" name="矩形 48"/>
          <p:cNvSpPr>
            <a:spLocks noChangeArrowheads="1"/>
          </p:cNvSpPr>
          <p:nvPr/>
        </p:nvSpPr>
        <p:spPr bwMode="auto">
          <a:xfrm>
            <a:off x="4039306" y="2524126"/>
            <a:ext cx="3896431" cy="8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参照完整性定义</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参照完整性检查和违约处理</a:t>
            </a:r>
          </a:p>
        </p:txBody>
      </p:sp>
    </p:spTree>
    <p:extLst>
      <p:ext uri="{BB962C8B-B14F-4D97-AF65-F5344CB8AC3E}">
        <p14:creationId xmlns:p14="http://schemas.microsoft.com/office/powerpoint/2010/main" val="394963459"/>
      </p:ext>
    </p:extLst>
  </p:cSld>
  <p:clrMapOvr>
    <a:masterClrMapping/>
  </p:clrMapOvr>
  <p:transition spd="slow" advTm="1553">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Rot="1" noChangeArrowheads="1"/>
          </p:cNvSpPr>
          <p:nvPr>
            <p:ph type="title"/>
          </p:nvPr>
        </p:nvSpPr>
        <p:spPr/>
        <p:txBody>
          <a:bodyPr anchor="ctr"/>
          <a:lstStyle/>
          <a:p>
            <a:pPr eaLnBrk="1" hangingPunct="1"/>
            <a:r>
              <a:rPr lang="zh-CN" altLang="en-US" dirty="0"/>
              <a:t>参照（引用）完整性定义</a:t>
            </a:r>
          </a:p>
        </p:txBody>
      </p:sp>
      <p:sp>
        <p:nvSpPr>
          <p:cNvPr id="19460" name="Rectangle 3"/>
          <p:cNvSpPr>
            <a:spLocks noGrp="1" noRot="1" noChangeArrowheads="1"/>
          </p:cNvSpPr>
          <p:nvPr>
            <p:ph sz="quarter" idx="10"/>
          </p:nvPr>
        </p:nvSpPr>
        <p:spPr/>
        <p:txBody>
          <a:bodyPr/>
          <a:lstStyle/>
          <a:p>
            <a:pPr eaLnBrk="1" hangingPunct="1">
              <a:lnSpc>
                <a:spcPct val="180000"/>
              </a:lnSpc>
            </a:pPr>
            <a:r>
              <a:rPr lang="zh-CN" altLang="en-US" dirty="0"/>
              <a:t>在</a:t>
            </a:r>
            <a:r>
              <a:rPr lang="en-US" altLang="zh-CN" dirty="0"/>
              <a:t>CREATE  TABLE</a:t>
            </a:r>
            <a:r>
              <a:rPr lang="zh-CN" altLang="en-US" dirty="0"/>
              <a:t>中用</a:t>
            </a:r>
            <a:r>
              <a:rPr lang="en-US" altLang="zh-CN" b="1" dirty="0">
                <a:solidFill>
                  <a:srgbClr val="FF0000"/>
                </a:solidFill>
              </a:rPr>
              <a:t>FOREIGN KEY</a:t>
            </a:r>
            <a:r>
              <a:rPr lang="zh-CN" altLang="en-US" dirty="0"/>
              <a:t>短语定义哪些列为外码</a:t>
            </a:r>
          </a:p>
          <a:p>
            <a:pPr eaLnBrk="1" hangingPunct="1">
              <a:lnSpc>
                <a:spcPct val="180000"/>
              </a:lnSpc>
            </a:pPr>
            <a:r>
              <a:rPr lang="zh-CN" altLang="en-US" dirty="0"/>
              <a:t>用</a:t>
            </a:r>
            <a:r>
              <a:rPr lang="en-US" altLang="zh-CN" b="1" dirty="0">
                <a:solidFill>
                  <a:srgbClr val="FF0000"/>
                </a:solidFill>
              </a:rPr>
              <a:t>REFERENCES</a:t>
            </a:r>
            <a:r>
              <a:rPr lang="zh-CN" altLang="en-US" dirty="0"/>
              <a:t>短语指明这些外码参照哪些表的主码 </a:t>
            </a:r>
          </a:p>
        </p:txBody>
      </p:sp>
      <p:graphicFrame>
        <p:nvGraphicFramePr>
          <p:cNvPr id="4" name="表格 3">
            <a:extLst>
              <a:ext uri="{FF2B5EF4-FFF2-40B4-BE49-F238E27FC236}">
                <a16:creationId xmlns:a16="http://schemas.microsoft.com/office/drawing/2014/main" id="{937A7D85-86BB-4CBE-A020-9F98A81F424F}"/>
              </a:ext>
            </a:extLst>
          </p:cNvPr>
          <p:cNvGraphicFramePr>
            <a:graphicFrameLocks noGrp="1"/>
          </p:cNvGraphicFramePr>
          <p:nvPr>
            <p:extLst>
              <p:ext uri="{D42A27DB-BD31-4B8C-83A1-F6EECF244321}">
                <p14:modId xmlns:p14="http://schemas.microsoft.com/office/powerpoint/2010/main" val="1444263634"/>
              </p:ext>
            </p:extLst>
          </p:nvPr>
        </p:nvGraphicFramePr>
        <p:xfrm>
          <a:off x="4363456" y="3073524"/>
          <a:ext cx="5094981" cy="2247741"/>
        </p:xfrm>
        <a:graphic>
          <a:graphicData uri="http://schemas.openxmlformats.org/drawingml/2006/table">
            <a:tbl>
              <a:tblPr firstRow="1" bandRow="1">
                <a:tableStyleId>{5C22544A-7EE6-4342-B048-85BDC9FD1C3A}</a:tableStyleId>
              </a:tblPr>
              <a:tblGrid>
                <a:gridCol w="1082588">
                  <a:extLst>
                    <a:ext uri="{9D8B030D-6E8A-4147-A177-3AD203B41FA5}">
                      <a16:colId xmlns:a16="http://schemas.microsoft.com/office/drawing/2014/main" val="597366635"/>
                    </a:ext>
                  </a:extLst>
                </a:gridCol>
                <a:gridCol w="864096">
                  <a:extLst>
                    <a:ext uri="{9D8B030D-6E8A-4147-A177-3AD203B41FA5}">
                      <a16:colId xmlns:a16="http://schemas.microsoft.com/office/drawing/2014/main" val="3571661519"/>
                    </a:ext>
                  </a:extLst>
                </a:gridCol>
                <a:gridCol w="648072">
                  <a:extLst>
                    <a:ext uri="{9D8B030D-6E8A-4147-A177-3AD203B41FA5}">
                      <a16:colId xmlns:a16="http://schemas.microsoft.com/office/drawing/2014/main" val="3440097927"/>
                    </a:ext>
                  </a:extLst>
                </a:gridCol>
                <a:gridCol w="1463636">
                  <a:extLst>
                    <a:ext uri="{9D8B030D-6E8A-4147-A177-3AD203B41FA5}">
                      <a16:colId xmlns:a16="http://schemas.microsoft.com/office/drawing/2014/main" val="4279550802"/>
                    </a:ext>
                  </a:extLst>
                </a:gridCol>
                <a:gridCol w="1036589">
                  <a:extLst>
                    <a:ext uri="{9D8B030D-6E8A-4147-A177-3AD203B41FA5}">
                      <a16:colId xmlns:a16="http://schemas.microsoft.com/office/drawing/2014/main" val="3933090142"/>
                    </a:ext>
                  </a:extLst>
                </a:gridCol>
              </a:tblGrid>
              <a:tr h="303741">
                <a:tc>
                  <a:txBody>
                    <a:bodyPr/>
                    <a:lstStyle/>
                    <a:p>
                      <a:pPr algn="ctr" fontAlgn="ctr"/>
                      <a:r>
                        <a:rPr lang="zh-CN" alt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rPr>
                        <a:t>学号</a:t>
                      </a:r>
                      <a:r>
                        <a:rPr lang="en-US" sz="11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Sno</a:t>
                      </a:r>
                      <a:endParaRPr 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0070C0"/>
                    </a:solidFill>
                  </a:tcPr>
                </a:tc>
                <a:tc>
                  <a:txBody>
                    <a:bodyPr/>
                    <a:lstStyle/>
                    <a:p>
                      <a:pPr algn="ctr" fontAlgn="ctr"/>
                      <a:r>
                        <a:rPr lang="zh-CN" alt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rPr>
                        <a:t>姓名</a:t>
                      </a:r>
                      <a:r>
                        <a:rPr lang="en-US" sz="11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SName</a:t>
                      </a:r>
                      <a:endParaRPr 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0070C0"/>
                    </a:solidFill>
                  </a:tcPr>
                </a:tc>
                <a:tc>
                  <a:txBody>
                    <a:bodyPr/>
                    <a:lstStyle/>
                    <a:p>
                      <a:pPr algn="ctr" fontAlgn="ctr"/>
                      <a:r>
                        <a:rPr lang="zh-CN" alt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rPr>
                        <a:t>性别</a:t>
                      </a:r>
                      <a:r>
                        <a:rPr lang="en-US" sz="11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SSex</a:t>
                      </a:r>
                      <a:endParaRPr 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0070C0"/>
                    </a:solidFill>
                  </a:tcPr>
                </a:tc>
                <a:tc>
                  <a:txBody>
                    <a:bodyPr/>
                    <a:lstStyle/>
                    <a:p>
                      <a:pPr algn="ctr" fontAlgn="ctr"/>
                      <a:r>
                        <a:rPr lang="zh-CN" alt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rPr>
                        <a:t>出生日期</a:t>
                      </a:r>
                      <a:r>
                        <a:rPr lang="en-US" sz="11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SBirthdate</a:t>
                      </a:r>
                      <a:endParaRPr 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0070C0"/>
                    </a:solidFill>
                  </a:tcPr>
                </a:tc>
                <a:tc>
                  <a:txBody>
                    <a:bodyPr/>
                    <a:lstStyle/>
                    <a:p>
                      <a:pPr algn="ctr" fontAlgn="ctr"/>
                      <a:r>
                        <a:rPr lang="zh-CN" alt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rPr>
                        <a:t>学院</a:t>
                      </a:r>
                      <a:r>
                        <a:rPr lang="en-US" sz="11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SchoolID</a:t>
                      </a:r>
                      <a:endParaRPr 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0070C0"/>
                    </a:solidFill>
                  </a:tcPr>
                </a:tc>
                <a:extLst>
                  <a:ext uri="{0D108BD9-81ED-4DB2-BD59-A6C34878D82A}">
                    <a16:rowId xmlns:a16="http://schemas.microsoft.com/office/drawing/2014/main" val="135778849"/>
                  </a:ext>
                </a:extLst>
              </a:tr>
              <a:tr h="216000">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200333103213 </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蔡立雄</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1986/7/9</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350</a:t>
                      </a:r>
                    </a:p>
                  </a:txBody>
                  <a:tcPr marL="7620" marR="7620" marT="7620" marB="0" anchor="ctr"/>
                </a:tc>
                <a:extLst>
                  <a:ext uri="{0D108BD9-81ED-4DB2-BD59-A6C34878D82A}">
                    <a16:rowId xmlns:a16="http://schemas.microsoft.com/office/drawing/2014/main" val="1424503081"/>
                  </a:ext>
                </a:extLst>
              </a:tr>
              <a:tr h="216000">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200333103222 </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陈宇锋</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1986/2/6</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tc>
                <a:extLst>
                  <a:ext uri="{0D108BD9-81ED-4DB2-BD59-A6C34878D82A}">
                    <a16:rowId xmlns:a16="http://schemas.microsoft.com/office/drawing/2014/main" val="2647846809"/>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200333103231 </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崔继明</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1985/11/4</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tc>
                <a:extLst>
                  <a:ext uri="{0D108BD9-81ED-4DB2-BD59-A6C34878D82A}">
                    <a16:rowId xmlns:a16="http://schemas.microsoft.com/office/drawing/2014/main" val="2004575454"/>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200333103240 </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邓忻</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女</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1984/11/21</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tc>
                <a:extLst>
                  <a:ext uri="{0D108BD9-81ED-4DB2-BD59-A6C34878D82A}">
                    <a16:rowId xmlns:a16="http://schemas.microsoft.com/office/drawing/2014/main" val="569140580"/>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200333103277 </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郭冠鸿</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1986/5/22</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tc>
                <a:extLst>
                  <a:ext uri="{0D108BD9-81ED-4DB2-BD59-A6C34878D82A}">
                    <a16:rowId xmlns:a16="http://schemas.microsoft.com/office/drawing/2014/main" val="3097425078"/>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200333103286 </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何英炜</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1987/3/15</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tc>
                <a:extLst>
                  <a:ext uri="{0D108BD9-81ED-4DB2-BD59-A6C34878D82A}">
                    <a16:rowId xmlns:a16="http://schemas.microsoft.com/office/drawing/2014/main" val="1170290727"/>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200433103019 </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张彬彬</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1986/2/25</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a:t>
                      </a:r>
                    </a:p>
                  </a:txBody>
                  <a:tcPr marL="7620" marR="7620" marT="7620" marB="0" anchor="ctr"/>
                </a:tc>
                <a:extLst>
                  <a:ext uri="{0D108BD9-81ED-4DB2-BD59-A6C34878D82A}">
                    <a16:rowId xmlns:a16="http://schemas.microsoft.com/office/drawing/2014/main" val="2218641037"/>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200433103028 </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张超</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1986/6/15</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a:t>
                      </a:r>
                    </a:p>
                  </a:txBody>
                  <a:tcPr marL="7620" marR="7620" marT="7620" marB="0" anchor="ctr"/>
                </a:tc>
                <a:extLst>
                  <a:ext uri="{0D108BD9-81ED-4DB2-BD59-A6C34878D82A}">
                    <a16:rowId xmlns:a16="http://schemas.microsoft.com/office/drawing/2014/main" val="3956566351"/>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200433103046 </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张佳祺</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女</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1987/5/27</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a:t>
                      </a:r>
                    </a:p>
                  </a:txBody>
                  <a:tcPr marL="7620" marR="7620" marT="7620" marB="0" anchor="ctr"/>
                </a:tc>
                <a:extLst>
                  <a:ext uri="{0D108BD9-81ED-4DB2-BD59-A6C34878D82A}">
                    <a16:rowId xmlns:a16="http://schemas.microsoft.com/office/drawing/2014/main" val="4150576634"/>
                  </a:ext>
                </a:extLst>
              </a:tr>
            </a:tbl>
          </a:graphicData>
        </a:graphic>
      </p:graphicFrame>
      <p:graphicFrame>
        <p:nvGraphicFramePr>
          <p:cNvPr id="5" name="表格 4">
            <a:extLst>
              <a:ext uri="{FF2B5EF4-FFF2-40B4-BE49-F238E27FC236}">
                <a16:creationId xmlns:a16="http://schemas.microsoft.com/office/drawing/2014/main" id="{CC4D18E7-372B-424F-BCA8-AE5C60BC5397}"/>
              </a:ext>
            </a:extLst>
          </p:cNvPr>
          <p:cNvGraphicFramePr>
            <a:graphicFrameLocks noGrp="1"/>
          </p:cNvGraphicFramePr>
          <p:nvPr>
            <p:extLst>
              <p:ext uri="{D42A27DB-BD31-4B8C-83A1-F6EECF244321}">
                <p14:modId xmlns:p14="http://schemas.microsoft.com/office/powerpoint/2010/main" val="1552367369"/>
              </p:ext>
            </p:extLst>
          </p:nvPr>
        </p:nvGraphicFramePr>
        <p:xfrm>
          <a:off x="471487" y="3073524"/>
          <a:ext cx="3118398" cy="2254335"/>
        </p:xfrm>
        <a:graphic>
          <a:graphicData uri="http://schemas.openxmlformats.org/drawingml/2006/table">
            <a:tbl>
              <a:tblPr firstRow="1" bandRow="1">
                <a:tableStyleId>{5C22544A-7EE6-4342-B048-85BDC9FD1C3A}</a:tableStyleId>
              </a:tblPr>
              <a:tblGrid>
                <a:gridCol w="1279124">
                  <a:extLst>
                    <a:ext uri="{9D8B030D-6E8A-4147-A177-3AD203B41FA5}">
                      <a16:colId xmlns:a16="http://schemas.microsoft.com/office/drawing/2014/main" val="1882970996"/>
                    </a:ext>
                  </a:extLst>
                </a:gridCol>
                <a:gridCol w="903170">
                  <a:extLst>
                    <a:ext uri="{9D8B030D-6E8A-4147-A177-3AD203B41FA5}">
                      <a16:colId xmlns:a16="http://schemas.microsoft.com/office/drawing/2014/main" val="3243389785"/>
                    </a:ext>
                  </a:extLst>
                </a:gridCol>
                <a:gridCol w="936104">
                  <a:extLst>
                    <a:ext uri="{9D8B030D-6E8A-4147-A177-3AD203B41FA5}">
                      <a16:colId xmlns:a16="http://schemas.microsoft.com/office/drawing/2014/main" val="2769749635"/>
                    </a:ext>
                  </a:extLst>
                </a:gridCol>
              </a:tblGrid>
              <a:tr h="294036">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学号</a:t>
                      </a:r>
                      <a:r>
                        <a:rPr lang="en-US" sz="1100" b="1" i="0" u="none" strike="noStrike" dirty="0" err="1">
                          <a:solidFill>
                            <a:schemeClr val="bg1"/>
                          </a:solidFill>
                          <a:effectLst/>
                          <a:latin typeface="微软雅黑" panose="020B0503020204020204" pitchFamily="34" charset="-122"/>
                          <a:ea typeface="微软雅黑" panose="020B0503020204020204" pitchFamily="34" charset="-122"/>
                        </a:rPr>
                        <a:t>Sno</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70C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课程编号</a:t>
                      </a:r>
                      <a:r>
                        <a:rPr lang="en-US" sz="1100" b="1" i="0" u="none" strike="noStrike" dirty="0" err="1">
                          <a:solidFill>
                            <a:schemeClr val="bg1"/>
                          </a:solidFill>
                          <a:effectLst/>
                          <a:latin typeface="微软雅黑" panose="020B0503020204020204" pitchFamily="34" charset="-122"/>
                          <a:ea typeface="微软雅黑" panose="020B0503020204020204" pitchFamily="34" charset="-122"/>
                        </a:rPr>
                        <a:t>Cno</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70C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成绩</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rPr>
                        <a:t>Grade</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70C0"/>
                    </a:solidFill>
                  </a:tcPr>
                </a:tc>
                <a:extLst>
                  <a:ext uri="{0D108BD9-81ED-4DB2-BD59-A6C34878D82A}">
                    <a16:rowId xmlns:a16="http://schemas.microsoft.com/office/drawing/2014/main" val="3632676779"/>
                  </a:ext>
                </a:extLst>
              </a:tr>
              <a:tr h="21781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200333103240</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48005144</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tc>
                <a:extLst>
                  <a:ext uri="{0D108BD9-81ED-4DB2-BD59-A6C34878D82A}">
                    <a16:rowId xmlns:a16="http://schemas.microsoft.com/office/drawing/2014/main" val="1226606215"/>
                  </a:ext>
                </a:extLst>
              </a:tr>
              <a:tr h="21781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200333103240</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48005254</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a:t>
                      </a:r>
                    </a:p>
                  </a:txBody>
                  <a:tcPr marL="7620" marR="7620" marT="7620" marB="0" anchor="ctr"/>
                </a:tc>
                <a:extLst>
                  <a:ext uri="{0D108BD9-81ED-4DB2-BD59-A6C34878D82A}">
                    <a16:rowId xmlns:a16="http://schemas.microsoft.com/office/drawing/2014/main" val="3037829016"/>
                  </a:ext>
                </a:extLst>
              </a:tr>
              <a:tr h="21781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200333103277</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48000543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89</a:t>
                      </a:r>
                    </a:p>
                  </a:txBody>
                  <a:tcPr marL="7620" marR="7620" marT="7620" marB="0" anchor="ctr"/>
                </a:tc>
                <a:extLst>
                  <a:ext uri="{0D108BD9-81ED-4DB2-BD59-A6C34878D82A}">
                    <a16:rowId xmlns:a16="http://schemas.microsoft.com/office/drawing/2014/main" val="4277034388"/>
                  </a:ext>
                </a:extLst>
              </a:tr>
              <a:tr h="21781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200333103286</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48000543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95</a:t>
                      </a:r>
                    </a:p>
                  </a:txBody>
                  <a:tcPr marL="7620" marR="7620" marT="7620" marB="0" anchor="ctr"/>
                </a:tc>
                <a:extLst>
                  <a:ext uri="{0D108BD9-81ED-4DB2-BD59-A6C34878D82A}">
                    <a16:rowId xmlns:a16="http://schemas.microsoft.com/office/drawing/2014/main" val="1665862810"/>
                  </a:ext>
                </a:extLst>
              </a:tr>
              <a:tr h="21781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200433103019</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48000443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86</a:t>
                      </a:r>
                    </a:p>
                  </a:txBody>
                  <a:tcPr marL="7620" marR="7620" marT="7620" marB="0" anchor="ctr"/>
                </a:tc>
                <a:extLst>
                  <a:ext uri="{0D108BD9-81ED-4DB2-BD59-A6C34878D82A}">
                    <a16:rowId xmlns:a16="http://schemas.microsoft.com/office/drawing/2014/main" val="99615173"/>
                  </a:ext>
                </a:extLst>
              </a:tr>
              <a:tr h="21781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200433103019</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48000543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78</a:t>
                      </a:r>
                    </a:p>
                  </a:txBody>
                  <a:tcPr marL="7620" marR="7620" marT="7620" marB="0" anchor="ctr"/>
                </a:tc>
                <a:extLst>
                  <a:ext uri="{0D108BD9-81ED-4DB2-BD59-A6C34878D82A}">
                    <a16:rowId xmlns:a16="http://schemas.microsoft.com/office/drawing/2014/main" val="2650613756"/>
                  </a:ext>
                </a:extLst>
              </a:tr>
              <a:tr h="21781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200433103028</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48000443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88</a:t>
                      </a:r>
                    </a:p>
                  </a:txBody>
                  <a:tcPr marL="7620" marR="7620" marT="7620" marB="0" anchor="ctr"/>
                </a:tc>
                <a:extLst>
                  <a:ext uri="{0D108BD9-81ED-4DB2-BD59-A6C34878D82A}">
                    <a16:rowId xmlns:a16="http://schemas.microsoft.com/office/drawing/2014/main" val="1984797341"/>
                  </a:ext>
                </a:extLst>
              </a:tr>
              <a:tr h="21781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200433103028</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48000543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69</a:t>
                      </a:r>
                    </a:p>
                  </a:txBody>
                  <a:tcPr marL="7620" marR="7620" marT="7620" marB="0" anchor="ctr"/>
                </a:tc>
                <a:extLst>
                  <a:ext uri="{0D108BD9-81ED-4DB2-BD59-A6C34878D82A}">
                    <a16:rowId xmlns:a16="http://schemas.microsoft.com/office/drawing/2014/main" val="3814719674"/>
                  </a:ext>
                </a:extLst>
              </a:tr>
              <a:tr h="217811">
                <a:tc>
                  <a:txBody>
                    <a:bodyPr/>
                    <a:lstStyle/>
                    <a:p>
                      <a:pPr marL="0" marR="0" lvl="0" indent="0" algn="ctr" defTabSz="1015922"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200433103028</a:t>
                      </a:r>
                    </a:p>
                  </a:txBody>
                  <a:tcPr marL="7620" marR="7620" marT="7620" marB="0" anchor="ctr"/>
                </a:tc>
                <a:tc>
                  <a:txBody>
                    <a:bodyPr/>
                    <a:lstStyle/>
                    <a:p>
                      <a:pPr marL="0" marR="0" lvl="0" indent="0" algn="ctr" defTabSz="1015922"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48005144</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90</a:t>
                      </a:r>
                    </a:p>
                  </a:txBody>
                  <a:tcPr marL="7620" marR="7620" marT="7620" marB="0" anchor="ctr"/>
                </a:tc>
                <a:extLst>
                  <a:ext uri="{0D108BD9-81ED-4DB2-BD59-A6C34878D82A}">
                    <a16:rowId xmlns:a16="http://schemas.microsoft.com/office/drawing/2014/main" val="973309994"/>
                  </a:ext>
                </a:extLst>
              </a:tr>
            </a:tbl>
          </a:graphicData>
        </a:graphic>
      </p:graphicFrame>
      <p:sp>
        <p:nvSpPr>
          <p:cNvPr id="11" name="弧形 10">
            <a:extLst>
              <a:ext uri="{FF2B5EF4-FFF2-40B4-BE49-F238E27FC236}">
                <a16:creationId xmlns:a16="http://schemas.microsoft.com/office/drawing/2014/main" id="{F25A48EC-59E3-4625-91A0-57527B4068EF}"/>
              </a:ext>
            </a:extLst>
          </p:cNvPr>
          <p:cNvSpPr/>
          <p:nvPr/>
        </p:nvSpPr>
        <p:spPr>
          <a:xfrm>
            <a:off x="1118230" y="2569468"/>
            <a:ext cx="3960440" cy="873985"/>
          </a:xfrm>
          <a:prstGeom prst="arc">
            <a:avLst>
              <a:gd name="adj1" fmla="val 10598169"/>
              <a:gd name="adj2" fmla="val 154668"/>
            </a:avLst>
          </a:prstGeom>
          <a:ln w="15875">
            <a:solidFill>
              <a:srgbClr val="FF0000"/>
            </a:solidFill>
            <a:headEnd w="lg" len="lg"/>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4B615D3-DEB9-4AB8-AF7D-24FD60B7348F}"/>
              </a:ext>
            </a:extLst>
          </p:cNvPr>
          <p:cNvSpPr/>
          <p:nvPr/>
        </p:nvSpPr>
        <p:spPr>
          <a:xfrm>
            <a:off x="461151" y="2796525"/>
            <a:ext cx="2572295" cy="276999"/>
          </a:xfrm>
          <a:prstGeom prst="rect">
            <a:avLst/>
          </a:prstGeom>
        </p:spPr>
        <p:txBody>
          <a:bodyPr wrap="square">
            <a:spAutoFit/>
          </a:bodyPr>
          <a:lstStyle/>
          <a:p>
            <a:r>
              <a:rPr lang="en-US" altLang="zh-CN" sz="1200" b="1" dirty="0">
                <a:solidFill>
                  <a:srgbClr val="FF0000"/>
                </a:solidFill>
              </a:rPr>
              <a:t>FOREIGN KEY</a:t>
            </a:r>
            <a:endParaRPr lang="zh-CN" altLang="en-US" sz="1200" dirty="0"/>
          </a:p>
        </p:txBody>
      </p:sp>
      <p:sp>
        <p:nvSpPr>
          <p:cNvPr id="13" name="矩形 12">
            <a:extLst>
              <a:ext uri="{FF2B5EF4-FFF2-40B4-BE49-F238E27FC236}">
                <a16:creationId xmlns:a16="http://schemas.microsoft.com/office/drawing/2014/main" id="{E4F4A4B9-092D-44E8-89C9-4F32B41D4CBA}"/>
              </a:ext>
            </a:extLst>
          </p:cNvPr>
          <p:cNvSpPr/>
          <p:nvPr/>
        </p:nvSpPr>
        <p:spPr>
          <a:xfrm>
            <a:off x="2415704" y="2195453"/>
            <a:ext cx="1762021" cy="369332"/>
          </a:xfrm>
          <a:prstGeom prst="rect">
            <a:avLst/>
          </a:prstGeom>
        </p:spPr>
        <p:txBody>
          <a:bodyPr wrap="none">
            <a:spAutoFit/>
          </a:bodyPr>
          <a:lstStyle/>
          <a:p>
            <a:r>
              <a:rPr lang="en-US" altLang="zh-CN" sz="1800" b="1" dirty="0">
                <a:solidFill>
                  <a:srgbClr val="FF0000"/>
                </a:solidFill>
              </a:rPr>
              <a:t>REFERENCES</a:t>
            </a:r>
            <a:endParaRPr lang="zh-CN" altLang="en-US" sz="1800" dirty="0"/>
          </a:p>
        </p:txBody>
      </p:sp>
      <p:sp>
        <p:nvSpPr>
          <p:cNvPr id="16" name="矩形 15">
            <a:extLst>
              <a:ext uri="{FF2B5EF4-FFF2-40B4-BE49-F238E27FC236}">
                <a16:creationId xmlns:a16="http://schemas.microsoft.com/office/drawing/2014/main" id="{C6F6CF61-E778-4EC2-AF70-25F127FD80BD}"/>
              </a:ext>
            </a:extLst>
          </p:cNvPr>
          <p:cNvSpPr/>
          <p:nvPr/>
        </p:nvSpPr>
        <p:spPr>
          <a:xfrm>
            <a:off x="1747298" y="5349810"/>
            <a:ext cx="505267" cy="369332"/>
          </a:xfrm>
          <a:prstGeom prst="rect">
            <a:avLst/>
          </a:prstGeom>
        </p:spPr>
        <p:txBody>
          <a:bodyPr wrap="none">
            <a:spAutoFit/>
          </a:bodyPr>
          <a:lstStyle/>
          <a:p>
            <a:r>
              <a:rPr lang="en-US" altLang="zh-CN" sz="1800" b="1" dirty="0">
                <a:solidFill>
                  <a:srgbClr val="FF0000"/>
                </a:solidFill>
              </a:rPr>
              <a:t>SC</a:t>
            </a:r>
            <a:endParaRPr lang="zh-CN" altLang="en-US" sz="1800" dirty="0"/>
          </a:p>
        </p:txBody>
      </p:sp>
      <p:sp>
        <p:nvSpPr>
          <p:cNvPr id="17" name="矩形 16">
            <a:extLst>
              <a:ext uri="{FF2B5EF4-FFF2-40B4-BE49-F238E27FC236}">
                <a16:creationId xmlns:a16="http://schemas.microsoft.com/office/drawing/2014/main" id="{357317DC-8951-4EB4-B94F-798DE39360D4}"/>
              </a:ext>
            </a:extLst>
          </p:cNvPr>
          <p:cNvSpPr/>
          <p:nvPr/>
        </p:nvSpPr>
        <p:spPr>
          <a:xfrm>
            <a:off x="6592168" y="5345668"/>
            <a:ext cx="1043876" cy="369332"/>
          </a:xfrm>
          <a:prstGeom prst="rect">
            <a:avLst/>
          </a:prstGeom>
        </p:spPr>
        <p:txBody>
          <a:bodyPr wrap="none">
            <a:spAutoFit/>
          </a:bodyPr>
          <a:lstStyle/>
          <a:p>
            <a:r>
              <a:rPr lang="en-US" altLang="zh-CN" sz="1800" b="1" dirty="0">
                <a:solidFill>
                  <a:srgbClr val="FF0000"/>
                </a:solidFill>
              </a:rPr>
              <a:t>Student</a:t>
            </a:r>
            <a:endParaRPr lang="zh-CN" altLang="en-US" sz="1800" dirty="0"/>
          </a:p>
        </p:txBody>
      </p:sp>
    </p:spTree>
    <p:extLst>
      <p:ext uri="{BB962C8B-B14F-4D97-AF65-F5344CB8AC3E}">
        <p14:creationId xmlns:p14="http://schemas.microsoft.com/office/powerpoint/2010/main" val="2427292437"/>
      </p:ext>
    </p:extLst>
  </p:cSld>
  <p:clrMapOvr>
    <a:masterClrMapping/>
  </p:clrMapOvr>
  <p:transition spd="slow" advTm="109595">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Rot="1" noChangeArrowheads="1"/>
          </p:cNvSpPr>
          <p:nvPr>
            <p:ph type="title"/>
          </p:nvPr>
        </p:nvSpPr>
        <p:spPr/>
        <p:txBody>
          <a:bodyPr anchor="ctr"/>
          <a:lstStyle/>
          <a:p>
            <a:pPr eaLnBrk="1" hangingPunct="1"/>
            <a:r>
              <a:rPr lang="zh-CN" altLang="en-US"/>
              <a:t>在行级定义参照完整性</a:t>
            </a:r>
            <a:endParaRPr lang="en-US" altLang="zh-CN"/>
          </a:p>
        </p:txBody>
      </p:sp>
      <p:sp>
        <p:nvSpPr>
          <p:cNvPr id="20484" name="Rectangle 3"/>
          <p:cNvSpPr>
            <a:spLocks noGrp="1" noRot="1" noChangeArrowheads="1"/>
          </p:cNvSpPr>
          <p:nvPr>
            <p:ph sz="quarter" idx="10"/>
          </p:nvPr>
        </p:nvSpPr>
        <p:spPr/>
        <p:txBody>
          <a:bodyPr/>
          <a:lstStyle/>
          <a:p>
            <a:pPr marL="0" indent="0" eaLnBrk="1" hangingPunct="1">
              <a:lnSpc>
                <a:spcPct val="150000"/>
              </a:lnSpc>
              <a:buNone/>
            </a:pPr>
            <a:r>
              <a:rPr lang="zh-CN" altLang="en-US" sz="1852" dirty="0"/>
              <a:t>关系</a:t>
            </a:r>
            <a:r>
              <a:rPr lang="en-US" altLang="zh-CN" sz="1852" dirty="0"/>
              <a:t>SC</a:t>
            </a:r>
            <a:r>
              <a:rPr lang="zh-CN" altLang="en-US" sz="1852" dirty="0"/>
              <a:t>中一个元组表示一个学生选修的某门课程的成绩，（</a:t>
            </a:r>
            <a:r>
              <a:rPr lang="en-US" altLang="zh-CN" sz="1852" dirty="0" err="1"/>
              <a:t>Sno</a:t>
            </a:r>
            <a:r>
              <a:rPr lang="zh-CN" altLang="en-US" sz="1852" dirty="0"/>
              <a:t>，</a:t>
            </a:r>
            <a:r>
              <a:rPr lang="en-US" altLang="zh-CN" sz="1852" dirty="0" err="1"/>
              <a:t>Cno</a:t>
            </a:r>
            <a:r>
              <a:rPr lang="zh-CN" altLang="en-US" sz="1852" dirty="0"/>
              <a:t>）是主码。</a:t>
            </a:r>
            <a:r>
              <a:rPr lang="en-US" altLang="zh-CN" sz="1852" dirty="0" err="1"/>
              <a:t>Sno</a:t>
            </a:r>
            <a:r>
              <a:rPr lang="zh-CN" altLang="en-US" sz="1852" dirty="0"/>
              <a:t>，</a:t>
            </a:r>
            <a:r>
              <a:rPr lang="en-US" altLang="zh-CN" sz="1852" dirty="0" err="1"/>
              <a:t>Cno</a:t>
            </a:r>
            <a:r>
              <a:rPr lang="zh-CN" altLang="en-US" sz="1852" dirty="0"/>
              <a:t>分别参照引用</a:t>
            </a:r>
            <a:r>
              <a:rPr lang="en-US" altLang="zh-CN" sz="1852" dirty="0"/>
              <a:t>Student</a:t>
            </a:r>
            <a:r>
              <a:rPr lang="zh-CN" altLang="en-US" sz="1852" dirty="0"/>
              <a:t>表的主码和</a:t>
            </a:r>
            <a:r>
              <a:rPr lang="en-US" altLang="zh-CN" sz="1852" dirty="0"/>
              <a:t>Course</a:t>
            </a:r>
            <a:r>
              <a:rPr lang="zh-CN" altLang="en-US" sz="1852" dirty="0"/>
              <a:t>表的主码 </a:t>
            </a:r>
          </a:p>
          <a:p>
            <a:pPr marL="0" indent="0" eaLnBrk="1" hangingPunct="1">
              <a:lnSpc>
                <a:spcPct val="150000"/>
              </a:lnSpc>
              <a:buNone/>
            </a:pPr>
            <a:endParaRPr lang="en-US" altLang="zh-CN" sz="1852" dirty="0"/>
          </a:p>
          <a:p>
            <a:pPr marL="0" indent="0" eaLnBrk="1" hangingPunct="1">
              <a:lnSpc>
                <a:spcPct val="150000"/>
              </a:lnSpc>
              <a:buNone/>
            </a:pPr>
            <a:r>
              <a:rPr lang="zh-CN" altLang="en-US" sz="1852" dirty="0"/>
              <a:t>定义</a:t>
            </a:r>
            <a:r>
              <a:rPr lang="en-US" altLang="zh-CN" sz="1852" dirty="0"/>
              <a:t>SC</a:t>
            </a:r>
            <a:r>
              <a:rPr lang="zh-CN" altLang="en-US" sz="1852" dirty="0"/>
              <a:t>中的参照完整性：</a:t>
            </a:r>
            <a:endParaRPr lang="en-US" altLang="zh-CN" sz="1852" dirty="0"/>
          </a:p>
          <a:p>
            <a:pPr eaLnBrk="1" hangingPunct="1">
              <a:lnSpc>
                <a:spcPts val="2700"/>
              </a:lnSpc>
              <a:buFont typeface="Wingdings" panose="05000000000000000000" pitchFamily="2" charset="2"/>
              <a:buNone/>
            </a:pPr>
            <a:r>
              <a:rPr lang="zh-CN" altLang="en-US" sz="1852" dirty="0"/>
              <a:t> </a:t>
            </a:r>
            <a:r>
              <a:rPr lang="en-US" altLang="zh-CN" sz="1852" dirty="0"/>
              <a:t>CREATE TABLE SC</a:t>
            </a:r>
          </a:p>
          <a:p>
            <a:pPr eaLnBrk="1" hangingPunct="1">
              <a:lnSpc>
                <a:spcPts val="2700"/>
              </a:lnSpc>
              <a:buFont typeface="Wingdings" panose="05000000000000000000" pitchFamily="2" charset="2"/>
              <a:buNone/>
            </a:pPr>
            <a:r>
              <a:rPr lang="en-US" altLang="zh-CN" sz="1852" dirty="0"/>
              <a:t>         ( </a:t>
            </a:r>
            <a:r>
              <a:rPr lang="en-US" altLang="zh-CN" sz="2000" dirty="0" err="1">
                <a:solidFill>
                  <a:schemeClr val="tx1">
                    <a:lumMod val="50000"/>
                    <a:lumOff val="50000"/>
                  </a:schemeClr>
                </a:solidFill>
                <a:latin typeface="华文中宋" panose="02010600040101010101" pitchFamily="2" charset="-122"/>
                <a:ea typeface="华文中宋" panose="02010600040101010101" pitchFamily="2" charset="-122"/>
              </a:rPr>
              <a:t>Sno</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rPr>
              <a:t>  CHAR(9)  NOT NULL </a:t>
            </a:r>
            <a:r>
              <a:rPr lang="en-US" altLang="zh-CN" sz="2000" b="1" dirty="0">
                <a:solidFill>
                  <a:srgbClr val="FF0000"/>
                </a:solidFill>
                <a:latin typeface="华文中宋" panose="02010600040101010101" pitchFamily="2" charset="-122"/>
                <a:ea typeface="华文中宋" panose="02010600040101010101" pitchFamily="2" charset="-122"/>
              </a:rPr>
              <a:t>REFERENCES Student(</a:t>
            </a:r>
            <a:r>
              <a:rPr lang="en-US" altLang="zh-CN" sz="2000" b="1" dirty="0" err="1">
                <a:solidFill>
                  <a:srgbClr val="FF0000"/>
                </a:solidFill>
                <a:latin typeface="华文中宋" panose="02010600040101010101" pitchFamily="2" charset="-122"/>
                <a:ea typeface="华文中宋" panose="02010600040101010101" pitchFamily="2" charset="-122"/>
              </a:rPr>
              <a:t>Sno</a:t>
            </a:r>
            <a:r>
              <a:rPr lang="en-US" altLang="zh-CN" sz="2000" b="1" dirty="0">
                <a:solidFill>
                  <a:srgbClr val="FF0000"/>
                </a:solidFill>
                <a:latin typeface="华文中宋" panose="02010600040101010101" pitchFamily="2" charset="-122"/>
                <a:ea typeface="华文中宋" panose="02010600040101010101" pitchFamily="2" charset="-122"/>
              </a:rPr>
              <a:t>)</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  </a:t>
            </a:r>
          </a:p>
          <a:p>
            <a:pPr eaLnBrk="1" hangingPunct="1">
              <a:lnSpc>
                <a:spcPts val="2700"/>
              </a:lnSpc>
              <a:buFont typeface="Wingdings" panose="05000000000000000000" pitchFamily="2" charset="2"/>
              <a:buNone/>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          </a:t>
            </a:r>
            <a:r>
              <a:rPr lang="en-US" altLang="zh-CN" sz="2000" dirty="0" err="1">
                <a:solidFill>
                  <a:schemeClr val="tx1">
                    <a:lumMod val="50000"/>
                    <a:lumOff val="50000"/>
                  </a:schemeClr>
                </a:solidFill>
                <a:latin typeface="华文中宋" panose="02010600040101010101" pitchFamily="2" charset="-122"/>
                <a:ea typeface="华文中宋" panose="02010600040101010101" pitchFamily="2" charset="-122"/>
              </a:rPr>
              <a:t>Cno</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rPr>
              <a:t>  CHAR(4)  NOT NULL </a:t>
            </a:r>
            <a:r>
              <a:rPr lang="en-US" altLang="zh-CN" sz="2000" b="1" dirty="0">
                <a:solidFill>
                  <a:srgbClr val="FF0000"/>
                </a:solidFill>
                <a:latin typeface="华文中宋" panose="02010600040101010101" pitchFamily="2" charset="-122"/>
                <a:ea typeface="华文中宋" panose="02010600040101010101" pitchFamily="2" charset="-122"/>
              </a:rPr>
              <a:t>REFERENCES Course(</a:t>
            </a:r>
            <a:r>
              <a:rPr lang="en-US" altLang="zh-CN" sz="2000" b="1" dirty="0" err="1">
                <a:solidFill>
                  <a:srgbClr val="FF0000"/>
                </a:solidFill>
                <a:latin typeface="华文中宋" panose="02010600040101010101" pitchFamily="2" charset="-122"/>
                <a:ea typeface="华文中宋" panose="02010600040101010101" pitchFamily="2" charset="-122"/>
              </a:rPr>
              <a:t>Cno</a:t>
            </a:r>
            <a:r>
              <a:rPr lang="en-US" altLang="zh-CN" sz="2000" b="1" dirty="0">
                <a:solidFill>
                  <a:srgbClr val="FF0000"/>
                </a:solidFill>
                <a:latin typeface="华文中宋" panose="02010600040101010101" pitchFamily="2" charset="-122"/>
                <a:ea typeface="华文中宋" panose="02010600040101010101" pitchFamily="2" charset="-122"/>
              </a:rPr>
              <a:t>)</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  </a:t>
            </a:r>
          </a:p>
          <a:p>
            <a:pPr eaLnBrk="1" hangingPunct="1">
              <a:lnSpc>
                <a:spcPts val="2700"/>
              </a:lnSpc>
              <a:buFont typeface="Wingdings" panose="05000000000000000000" pitchFamily="2" charset="2"/>
              <a:buNone/>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rPr>
              <a:t>Grade    SMALLINT</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a:t>
            </a:r>
          </a:p>
          <a:p>
            <a:pPr eaLnBrk="1" hangingPunct="1">
              <a:lnSpc>
                <a:spcPts val="2700"/>
              </a:lnSpc>
              <a:buFont typeface="Wingdings" panose="05000000000000000000" pitchFamily="2" charset="2"/>
              <a:buNone/>
            </a:pPr>
            <a:r>
              <a:rPr lang="zh-CN" altLang="en-US" sz="1852" dirty="0"/>
              <a:t>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rPr>
              <a:t>PRIMARY KEY (</a:t>
            </a:r>
            <a:r>
              <a:rPr lang="en-US" altLang="zh-CN" sz="2000" dirty="0" err="1">
                <a:solidFill>
                  <a:schemeClr val="tx1">
                    <a:lumMod val="50000"/>
                    <a:lumOff val="50000"/>
                  </a:schemeClr>
                </a:solidFill>
                <a:latin typeface="华文中宋" panose="02010600040101010101" pitchFamily="2" charset="-122"/>
                <a:ea typeface="华文中宋" panose="02010600040101010101" pitchFamily="2" charset="-122"/>
              </a:rPr>
              <a:t>Sno</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 </a:t>
            </a:r>
            <a:r>
              <a:rPr lang="en-US" altLang="zh-CN" sz="2000" dirty="0" err="1">
                <a:solidFill>
                  <a:schemeClr val="tx1">
                    <a:lumMod val="50000"/>
                    <a:lumOff val="50000"/>
                  </a:schemeClr>
                </a:solidFill>
                <a:latin typeface="华文中宋" panose="02010600040101010101" pitchFamily="2" charset="-122"/>
                <a:ea typeface="华文中宋" panose="02010600040101010101" pitchFamily="2" charset="-122"/>
              </a:rPr>
              <a:t>Cno</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rPr>
              <a:t>))</a:t>
            </a:r>
            <a:endPar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18017463"/>
      </p:ext>
    </p:extLst>
  </p:cSld>
  <p:clrMapOvr>
    <a:masterClrMapping/>
  </p:clrMapOvr>
  <p:transition spd="slow" advTm="109595">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Rot="1" noChangeArrowheads="1"/>
          </p:cNvSpPr>
          <p:nvPr>
            <p:ph type="title"/>
          </p:nvPr>
        </p:nvSpPr>
        <p:spPr/>
        <p:txBody>
          <a:bodyPr anchor="ctr"/>
          <a:lstStyle/>
          <a:p>
            <a:pPr eaLnBrk="1" hangingPunct="1"/>
            <a:r>
              <a:rPr lang="zh-CN" altLang="en-US"/>
              <a:t>在表级定义参照完整性</a:t>
            </a:r>
            <a:endParaRPr lang="en-US" altLang="zh-CN"/>
          </a:p>
        </p:txBody>
      </p:sp>
      <p:sp>
        <p:nvSpPr>
          <p:cNvPr id="20484" name="Rectangle 3"/>
          <p:cNvSpPr>
            <a:spLocks noGrp="1" noRot="1" noChangeArrowheads="1"/>
          </p:cNvSpPr>
          <p:nvPr>
            <p:ph sz="quarter" idx="10"/>
          </p:nvPr>
        </p:nvSpPr>
        <p:spPr/>
        <p:txBody>
          <a:bodyPr/>
          <a:lstStyle/>
          <a:p>
            <a:pPr eaLnBrk="1" hangingPunct="1">
              <a:lnSpc>
                <a:spcPts val="2900"/>
              </a:lnSpc>
              <a:buFont typeface="Wingdings" panose="05000000000000000000" pitchFamily="2" charset="2"/>
              <a:buNone/>
            </a:pPr>
            <a:r>
              <a:rPr lang="en-US" altLang="zh-CN" sz="1852" dirty="0"/>
              <a:t>CREATE TABLE SC</a:t>
            </a:r>
          </a:p>
          <a:p>
            <a:pPr eaLnBrk="1" hangingPunct="1">
              <a:lnSpc>
                <a:spcPts val="2900"/>
              </a:lnSpc>
              <a:buFont typeface="Wingdings" panose="05000000000000000000" pitchFamily="2" charset="2"/>
              <a:buNone/>
            </a:pPr>
            <a:r>
              <a:rPr lang="en-US" altLang="zh-CN" sz="1852" dirty="0">
                <a:latin typeface="华文中宋" panose="02010600040101010101" pitchFamily="2" charset="-122"/>
                <a:ea typeface="华文中宋" panose="02010600040101010101" pitchFamily="2" charset="-122"/>
              </a:rPr>
              <a:t>         (</a:t>
            </a:r>
            <a:r>
              <a:rPr lang="en-US" altLang="zh-CN" sz="1852" dirty="0" err="1">
                <a:latin typeface="华文中宋" panose="02010600040101010101" pitchFamily="2" charset="-122"/>
                <a:ea typeface="华文中宋" panose="02010600040101010101" pitchFamily="2" charset="-122"/>
              </a:rPr>
              <a:t>Sno</a:t>
            </a:r>
            <a:r>
              <a:rPr lang="en-US" altLang="zh-CN" sz="1852" dirty="0">
                <a:latin typeface="华文中宋" panose="02010600040101010101" pitchFamily="2" charset="-122"/>
                <a:ea typeface="华文中宋" panose="02010600040101010101" pitchFamily="2" charset="-122"/>
              </a:rPr>
              <a:t>    CHAR(9)  NOT NULL</a:t>
            </a:r>
            <a:r>
              <a:rPr lang="zh-CN" altLang="en-US" sz="1852" dirty="0">
                <a:latin typeface="华文中宋" panose="02010600040101010101" pitchFamily="2" charset="-122"/>
                <a:ea typeface="华文中宋" panose="02010600040101010101" pitchFamily="2" charset="-122"/>
              </a:rPr>
              <a:t>， </a:t>
            </a:r>
          </a:p>
          <a:p>
            <a:pPr eaLnBrk="1" hangingPunct="1">
              <a:lnSpc>
                <a:spcPts val="2900"/>
              </a:lnSpc>
              <a:buFont typeface="Wingdings" panose="05000000000000000000" pitchFamily="2" charset="2"/>
              <a:buNone/>
            </a:pPr>
            <a:r>
              <a:rPr lang="zh-CN" altLang="en-US" sz="1852" dirty="0">
                <a:latin typeface="华文中宋" panose="02010600040101010101" pitchFamily="2" charset="-122"/>
                <a:ea typeface="华文中宋" panose="02010600040101010101" pitchFamily="2" charset="-122"/>
              </a:rPr>
              <a:t>          </a:t>
            </a:r>
            <a:r>
              <a:rPr lang="en-US" altLang="zh-CN" sz="1852" dirty="0" err="1">
                <a:latin typeface="华文中宋" panose="02010600040101010101" pitchFamily="2" charset="-122"/>
                <a:ea typeface="华文中宋" panose="02010600040101010101" pitchFamily="2" charset="-122"/>
              </a:rPr>
              <a:t>Cno</a:t>
            </a:r>
            <a:r>
              <a:rPr lang="en-US" altLang="zh-CN" sz="1852" dirty="0">
                <a:latin typeface="华文中宋" panose="02010600040101010101" pitchFamily="2" charset="-122"/>
                <a:ea typeface="华文中宋" panose="02010600040101010101" pitchFamily="2" charset="-122"/>
              </a:rPr>
              <a:t>     CHAR(4)  NOT NULL</a:t>
            </a:r>
            <a:r>
              <a:rPr lang="zh-CN" altLang="en-US" sz="1852" dirty="0">
                <a:latin typeface="华文中宋" panose="02010600040101010101" pitchFamily="2" charset="-122"/>
                <a:ea typeface="华文中宋" panose="02010600040101010101" pitchFamily="2" charset="-122"/>
              </a:rPr>
              <a:t>，  </a:t>
            </a:r>
          </a:p>
          <a:p>
            <a:pPr eaLnBrk="1" hangingPunct="1">
              <a:lnSpc>
                <a:spcPts val="2900"/>
              </a:lnSpc>
              <a:buFont typeface="Wingdings" panose="05000000000000000000" pitchFamily="2" charset="2"/>
              <a:buNone/>
            </a:pPr>
            <a:r>
              <a:rPr lang="zh-CN" altLang="en-US" sz="1852" dirty="0">
                <a:latin typeface="华文中宋" panose="02010600040101010101" pitchFamily="2" charset="-122"/>
                <a:ea typeface="华文中宋" panose="02010600040101010101" pitchFamily="2" charset="-122"/>
              </a:rPr>
              <a:t>          </a:t>
            </a:r>
            <a:r>
              <a:rPr lang="en-US" altLang="zh-CN" sz="1852" dirty="0">
                <a:latin typeface="华文中宋" panose="02010600040101010101" pitchFamily="2" charset="-122"/>
                <a:ea typeface="华文中宋" panose="02010600040101010101" pitchFamily="2" charset="-122"/>
              </a:rPr>
              <a:t>Grade    SMALLINT</a:t>
            </a:r>
            <a:r>
              <a:rPr lang="zh-CN" altLang="en-US" sz="1852" dirty="0">
                <a:latin typeface="华文中宋" panose="02010600040101010101" pitchFamily="2" charset="-122"/>
                <a:ea typeface="华文中宋" panose="02010600040101010101" pitchFamily="2" charset="-122"/>
              </a:rPr>
              <a:t>，</a:t>
            </a:r>
          </a:p>
          <a:p>
            <a:pPr eaLnBrk="1" hangingPunct="1">
              <a:lnSpc>
                <a:spcPts val="2900"/>
              </a:lnSpc>
              <a:buFont typeface="Wingdings" panose="05000000000000000000" pitchFamily="2" charset="2"/>
              <a:buNone/>
            </a:pPr>
            <a:r>
              <a:rPr lang="zh-CN" altLang="en-US" sz="1852" dirty="0">
                <a:latin typeface="华文中宋" panose="02010600040101010101" pitchFamily="2" charset="-122"/>
                <a:ea typeface="华文中宋" panose="02010600040101010101" pitchFamily="2" charset="-122"/>
              </a:rPr>
              <a:t>          </a:t>
            </a:r>
            <a:r>
              <a:rPr lang="en-US" altLang="zh-CN" sz="1852" b="1" dirty="0">
                <a:solidFill>
                  <a:srgbClr val="FF0000"/>
                </a:solidFill>
                <a:latin typeface="华文中宋" panose="02010600040101010101" pitchFamily="2" charset="-122"/>
                <a:ea typeface="华文中宋" panose="02010600040101010101" pitchFamily="2" charset="-122"/>
              </a:rPr>
              <a:t>PRIMARY KEY (</a:t>
            </a:r>
            <a:r>
              <a:rPr lang="en-US" altLang="zh-CN" sz="1852" b="1" dirty="0" err="1">
                <a:solidFill>
                  <a:srgbClr val="FF0000"/>
                </a:solidFill>
                <a:latin typeface="华文中宋" panose="02010600040101010101" pitchFamily="2" charset="-122"/>
                <a:ea typeface="华文中宋" panose="02010600040101010101" pitchFamily="2" charset="-122"/>
              </a:rPr>
              <a:t>Sno</a:t>
            </a:r>
            <a:r>
              <a:rPr lang="zh-CN" altLang="en-US" sz="1852" b="1" dirty="0">
                <a:solidFill>
                  <a:srgbClr val="FF0000"/>
                </a:solidFill>
                <a:latin typeface="华文中宋" panose="02010600040101010101" pitchFamily="2" charset="-122"/>
                <a:ea typeface="华文中宋" panose="02010600040101010101" pitchFamily="2" charset="-122"/>
              </a:rPr>
              <a:t>， </a:t>
            </a:r>
            <a:r>
              <a:rPr lang="en-US" altLang="zh-CN" sz="1852" b="1" dirty="0" err="1">
                <a:solidFill>
                  <a:srgbClr val="FF0000"/>
                </a:solidFill>
                <a:latin typeface="华文中宋" panose="02010600040101010101" pitchFamily="2" charset="-122"/>
                <a:ea typeface="华文中宋" panose="02010600040101010101" pitchFamily="2" charset="-122"/>
              </a:rPr>
              <a:t>Cno</a:t>
            </a:r>
            <a:r>
              <a:rPr lang="en-US" altLang="zh-CN" sz="1852" b="1" dirty="0">
                <a:solidFill>
                  <a:srgbClr val="FF0000"/>
                </a:solidFill>
                <a:latin typeface="华文中宋" panose="02010600040101010101" pitchFamily="2" charset="-122"/>
                <a:ea typeface="华文中宋" panose="02010600040101010101" pitchFamily="2" charset="-122"/>
              </a:rPr>
              <a:t>)</a:t>
            </a:r>
            <a:r>
              <a:rPr lang="zh-CN" altLang="en-US" sz="1852" b="1" dirty="0">
                <a:solidFill>
                  <a:srgbClr val="FF0000"/>
                </a:solidFill>
                <a:latin typeface="华文中宋" panose="02010600040101010101" pitchFamily="2" charset="-122"/>
                <a:ea typeface="华文中宋" panose="02010600040101010101" pitchFamily="2" charset="-122"/>
              </a:rPr>
              <a:t>，   </a:t>
            </a:r>
            <a:r>
              <a:rPr lang="en-US" altLang="zh-CN" sz="1852" b="1" dirty="0">
                <a:solidFill>
                  <a:srgbClr val="FF0000"/>
                </a:solidFill>
                <a:latin typeface="华文中宋" panose="02010600040101010101" pitchFamily="2" charset="-122"/>
                <a:ea typeface="华文中宋" panose="02010600040101010101" pitchFamily="2" charset="-122"/>
              </a:rPr>
              <a:t>/*</a:t>
            </a:r>
            <a:r>
              <a:rPr lang="zh-CN" altLang="en-US" sz="1852" b="1" dirty="0">
                <a:solidFill>
                  <a:srgbClr val="FF0000"/>
                </a:solidFill>
                <a:latin typeface="华文中宋" panose="02010600040101010101" pitchFamily="2" charset="-122"/>
                <a:ea typeface="华文中宋" panose="02010600040101010101" pitchFamily="2" charset="-122"/>
              </a:rPr>
              <a:t>在表级定义实体完整性*</a:t>
            </a:r>
            <a:r>
              <a:rPr lang="en-US" altLang="zh-CN" sz="1852" b="1" dirty="0">
                <a:solidFill>
                  <a:srgbClr val="FF0000"/>
                </a:solidFill>
                <a:latin typeface="华文中宋" panose="02010600040101010101" pitchFamily="2" charset="-122"/>
                <a:ea typeface="华文中宋" panose="02010600040101010101" pitchFamily="2" charset="-122"/>
              </a:rPr>
              <a:t>/</a:t>
            </a:r>
          </a:p>
          <a:p>
            <a:pPr eaLnBrk="1" hangingPunct="1">
              <a:lnSpc>
                <a:spcPts val="2900"/>
              </a:lnSpc>
              <a:buNone/>
            </a:pPr>
            <a:r>
              <a:rPr lang="en-US" altLang="zh-CN" sz="1852" dirty="0">
                <a:latin typeface="华文中宋" panose="02010600040101010101" pitchFamily="2" charset="-122"/>
                <a:ea typeface="华文中宋" panose="02010600040101010101" pitchFamily="2" charset="-122"/>
              </a:rPr>
              <a:t>          /*</a:t>
            </a:r>
            <a:r>
              <a:rPr lang="zh-CN" altLang="en-US" sz="1852" dirty="0">
                <a:latin typeface="华文中宋" panose="02010600040101010101" pitchFamily="2" charset="-122"/>
                <a:ea typeface="华文中宋" panose="02010600040101010101" pitchFamily="2" charset="-122"/>
              </a:rPr>
              <a:t>在表级定义参照完整性*</a:t>
            </a:r>
            <a:r>
              <a:rPr lang="en-US" altLang="zh-CN" sz="1852" dirty="0">
                <a:latin typeface="华文中宋" panose="02010600040101010101" pitchFamily="2" charset="-122"/>
                <a:ea typeface="华文中宋" panose="02010600040101010101" pitchFamily="2" charset="-122"/>
              </a:rPr>
              <a:t>/</a:t>
            </a:r>
          </a:p>
          <a:p>
            <a:pPr indent="299858" eaLnBrk="1" hangingPunct="1">
              <a:lnSpc>
                <a:spcPts val="2900"/>
              </a:lnSpc>
              <a:buNone/>
            </a:pPr>
            <a:r>
              <a:rPr lang="en-US" altLang="zh-CN" sz="1852" b="1" dirty="0">
                <a:solidFill>
                  <a:srgbClr val="FF0000"/>
                </a:solidFill>
                <a:latin typeface="华文中宋" panose="02010600040101010101" pitchFamily="2" charset="-122"/>
                <a:ea typeface="华文中宋" panose="02010600040101010101" pitchFamily="2" charset="-122"/>
              </a:rPr>
              <a:t>  FOREIGN KEY (</a:t>
            </a:r>
            <a:r>
              <a:rPr lang="en-US" altLang="zh-CN" sz="1852" b="1" dirty="0" err="1">
                <a:solidFill>
                  <a:srgbClr val="FF0000"/>
                </a:solidFill>
                <a:latin typeface="华文中宋" panose="02010600040101010101" pitchFamily="2" charset="-122"/>
                <a:ea typeface="华文中宋" panose="02010600040101010101" pitchFamily="2" charset="-122"/>
              </a:rPr>
              <a:t>Sno</a:t>
            </a:r>
            <a:r>
              <a:rPr lang="en-US" altLang="zh-CN" sz="1852" b="1" dirty="0">
                <a:solidFill>
                  <a:srgbClr val="FF0000"/>
                </a:solidFill>
                <a:latin typeface="华文中宋" panose="02010600040101010101" pitchFamily="2" charset="-122"/>
                <a:ea typeface="华文中宋" panose="02010600040101010101" pitchFamily="2" charset="-122"/>
              </a:rPr>
              <a:t>) REFERENCES Student(</a:t>
            </a:r>
            <a:r>
              <a:rPr lang="en-US" altLang="zh-CN" sz="1852" b="1" dirty="0" err="1">
                <a:solidFill>
                  <a:srgbClr val="FF0000"/>
                </a:solidFill>
                <a:latin typeface="华文中宋" panose="02010600040101010101" pitchFamily="2" charset="-122"/>
                <a:ea typeface="华文中宋" panose="02010600040101010101" pitchFamily="2" charset="-122"/>
              </a:rPr>
              <a:t>Sno</a:t>
            </a:r>
            <a:r>
              <a:rPr lang="en-US" altLang="zh-CN" sz="1852" b="1" dirty="0">
                <a:solidFill>
                  <a:srgbClr val="FF0000"/>
                </a:solidFill>
                <a:latin typeface="华文中宋" panose="02010600040101010101" pitchFamily="2" charset="-122"/>
                <a:ea typeface="华文中宋" panose="02010600040101010101" pitchFamily="2" charset="-122"/>
              </a:rPr>
              <a:t>)</a:t>
            </a:r>
            <a:r>
              <a:rPr lang="zh-CN" altLang="en-US" sz="1852" b="1" dirty="0">
                <a:solidFill>
                  <a:srgbClr val="FF0000"/>
                </a:solidFill>
                <a:latin typeface="华文中宋" panose="02010600040101010101" pitchFamily="2" charset="-122"/>
                <a:ea typeface="华文中宋" panose="02010600040101010101" pitchFamily="2" charset="-122"/>
              </a:rPr>
              <a:t>，  </a:t>
            </a:r>
          </a:p>
          <a:p>
            <a:pPr indent="299858" eaLnBrk="1" hangingPunct="1">
              <a:lnSpc>
                <a:spcPts val="2900"/>
              </a:lnSpc>
              <a:buNone/>
            </a:pPr>
            <a:r>
              <a:rPr lang="en-US" altLang="zh-CN" sz="1852" b="1" dirty="0">
                <a:solidFill>
                  <a:srgbClr val="FF0000"/>
                </a:solidFill>
                <a:latin typeface="华文中宋" panose="02010600040101010101" pitchFamily="2" charset="-122"/>
                <a:ea typeface="华文中宋" panose="02010600040101010101" pitchFamily="2" charset="-122"/>
              </a:rPr>
              <a:t>  FOREIGN KEY (</a:t>
            </a:r>
            <a:r>
              <a:rPr lang="en-US" altLang="zh-CN" sz="1852" b="1" dirty="0" err="1">
                <a:solidFill>
                  <a:srgbClr val="FF0000"/>
                </a:solidFill>
                <a:latin typeface="华文中宋" panose="02010600040101010101" pitchFamily="2" charset="-122"/>
                <a:ea typeface="华文中宋" panose="02010600040101010101" pitchFamily="2" charset="-122"/>
              </a:rPr>
              <a:t>Cno</a:t>
            </a:r>
            <a:r>
              <a:rPr lang="en-US" altLang="zh-CN" sz="1852" b="1" dirty="0">
                <a:solidFill>
                  <a:srgbClr val="FF0000"/>
                </a:solidFill>
                <a:latin typeface="华文中宋" panose="02010600040101010101" pitchFamily="2" charset="-122"/>
                <a:ea typeface="华文中宋" panose="02010600040101010101" pitchFamily="2" charset="-122"/>
              </a:rPr>
              <a:t>) REFERENCES Course(</a:t>
            </a:r>
            <a:r>
              <a:rPr lang="en-US" altLang="zh-CN" sz="1852" b="1" dirty="0" err="1">
                <a:solidFill>
                  <a:srgbClr val="FF0000"/>
                </a:solidFill>
                <a:latin typeface="华文中宋" panose="02010600040101010101" pitchFamily="2" charset="-122"/>
                <a:ea typeface="华文中宋" panose="02010600040101010101" pitchFamily="2" charset="-122"/>
              </a:rPr>
              <a:t>Cno</a:t>
            </a:r>
            <a:r>
              <a:rPr lang="en-US" altLang="zh-CN" sz="1852" b="1" dirty="0">
                <a:solidFill>
                  <a:srgbClr val="FF0000"/>
                </a:solidFill>
                <a:latin typeface="华文中宋" panose="02010600040101010101" pitchFamily="2" charset="-122"/>
                <a:ea typeface="华文中宋" panose="02010600040101010101" pitchFamily="2" charset="-122"/>
              </a:rPr>
              <a:t>) </a:t>
            </a:r>
            <a:r>
              <a:rPr lang="en-US" altLang="zh-CN" sz="1852"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695507695"/>
      </p:ext>
    </p:extLst>
  </p:cSld>
  <p:clrMapOvr>
    <a:masterClrMapping/>
  </p:clrMapOvr>
  <p:transition spd="slow" advTm="109595">
    <p:push dir="u"/>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5273536-6FAE-4AED-93C7-E35600E2AF29}"/>
              </a:ext>
            </a:extLst>
          </p:cNvPr>
          <p:cNvSpPr/>
          <p:nvPr/>
        </p:nvSpPr>
        <p:spPr>
          <a:xfrm>
            <a:off x="0" y="685851"/>
            <a:ext cx="10160000" cy="1884061"/>
          </a:xfrm>
          <a:prstGeom prst="rect">
            <a:avLst/>
          </a:prstGeom>
          <a:solidFill>
            <a:srgbClr val="3B96D3"/>
          </a:solidFill>
          <a:ln w="12700" cap="flat" cmpd="sng" algn="ctr">
            <a:noFill/>
            <a:prstDash val="solid"/>
            <a:miter lim="800000"/>
          </a:ln>
          <a:effectLst/>
        </p:spPr>
        <p:txBody>
          <a:bodyPr rtlCol="0" anchor="ctr"/>
          <a:lstStyle/>
          <a:p>
            <a:pPr lvl="1" eaLnBrk="1" hangingPunct="1">
              <a:lnSpc>
                <a:spcPct val="110000"/>
              </a:lnSpc>
            </a:pPr>
            <a:endParaRPr lang="zh-CN" altLang="en-US" sz="1600" dirty="0">
              <a:solidFill>
                <a:schemeClr val="bg1"/>
              </a:solidFill>
              <a:latin typeface="华文中宋" panose="02010600040101010101" pitchFamily="2" charset="-122"/>
              <a:ea typeface="华文中宋" panose="02010600040101010101" pitchFamily="2" charset="-122"/>
            </a:endParaRPr>
          </a:p>
        </p:txBody>
      </p:sp>
      <p:sp>
        <p:nvSpPr>
          <p:cNvPr id="47" name="矩形 46">
            <a:extLst>
              <a:ext uri="{FF2B5EF4-FFF2-40B4-BE49-F238E27FC236}">
                <a16:creationId xmlns:a16="http://schemas.microsoft.com/office/drawing/2014/main" id="{2C9F8CB9-4363-41D2-9427-D56C31503958}"/>
              </a:ext>
            </a:extLst>
          </p:cNvPr>
          <p:cNvSpPr/>
          <p:nvPr/>
        </p:nvSpPr>
        <p:spPr>
          <a:xfrm>
            <a:off x="0" y="2885188"/>
            <a:ext cx="10160000" cy="2821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6" name="Rectangle 2"/>
          <p:cNvSpPr>
            <a:spLocks noGrp="1" noChangeArrowheads="1"/>
          </p:cNvSpPr>
          <p:nvPr>
            <p:ph type="title"/>
          </p:nvPr>
        </p:nvSpPr>
        <p:spPr bwMode="auto">
          <a:xfrm>
            <a:off x="719765" y="99315"/>
            <a:ext cx="9136196" cy="533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eaLnBrk="1" hangingPunct="1"/>
            <a:r>
              <a:rPr lang="zh-CN" altLang="en-US" dirty="0"/>
              <a:t>数据库的完整性</a:t>
            </a:r>
            <a:endParaRPr dirty="0"/>
          </a:p>
        </p:txBody>
      </p:sp>
      <p:sp>
        <p:nvSpPr>
          <p:cNvPr id="360451" name="Rectangle 3"/>
          <p:cNvSpPr>
            <a:spLocks noGrp="1" noChangeArrowheads="1"/>
          </p:cNvSpPr>
          <p:nvPr>
            <p:ph sz="quarter" idx="10"/>
          </p:nvPr>
        </p:nvSpPr>
        <p:spPr bwMode="auto">
          <a:xfrm>
            <a:off x="3999880" y="3055898"/>
            <a:ext cx="6048672" cy="25011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3" tIns="50797" rIns="101593" bIns="50797">
            <a:normAutofit/>
          </a:bodyPr>
          <a:lstStyle/>
          <a:p>
            <a:pPr>
              <a:lnSpc>
                <a:spcPct val="150000"/>
              </a:lnSpc>
              <a:buClr>
                <a:schemeClr val="tx1">
                  <a:lumMod val="50000"/>
                  <a:lumOff val="50000"/>
                </a:schemeClr>
              </a:buClr>
              <a:buSzPct val="100000"/>
              <a:defRPr/>
            </a:pPr>
            <a:r>
              <a:rPr lang="zh-CN" altLang="en-US" sz="1600" b="0" dirty="0">
                <a:solidFill>
                  <a:schemeClr val="tx1"/>
                </a:solidFill>
              </a:rPr>
              <a:t>学生的学号必须唯一</a:t>
            </a:r>
          </a:p>
          <a:p>
            <a:pPr>
              <a:lnSpc>
                <a:spcPct val="150000"/>
              </a:lnSpc>
              <a:buClr>
                <a:schemeClr val="tx1">
                  <a:lumMod val="50000"/>
                  <a:lumOff val="50000"/>
                </a:schemeClr>
              </a:buClr>
              <a:buSzPct val="100000"/>
              <a:defRPr/>
            </a:pPr>
            <a:r>
              <a:rPr lang="zh-CN" altLang="en-US" sz="1600" b="0" dirty="0">
                <a:solidFill>
                  <a:schemeClr val="tx1"/>
                </a:solidFill>
              </a:rPr>
              <a:t>性别只能是男或女</a:t>
            </a:r>
          </a:p>
          <a:p>
            <a:pPr>
              <a:lnSpc>
                <a:spcPct val="150000"/>
              </a:lnSpc>
              <a:buClr>
                <a:schemeClr val="tx1">
                  <a:lumMod val="50000"/>
                  <a:lumOff val="50000"/>
                </a:schemeClr>
              </a:buClr>
              <a:buSzPct val="100000"/>
              <a:defRPr/>
            </a:pPr>
            <a:r>
              <a:rPr lang="zh-CN" altLang="en-US" sz="1600" b="0" dirty="0">
                <a:solidFill>
                  <a:schemeClr val="tx1"/>
                </a:solidFill>
              </a:rPr>
              <a:t>本科学生年龄的取值范围为</a:t>
            </a:r>
            <a:r>
              <a:rPr lang="en-US" altLang="zh-CN" sz="1600" b="0" dirty="0">
                <a:solidFill>
                  <a:schemeClr val="tx1"/>
                </a:solidFill>
              </a:rPr>
              <a:t>14~50</a:t>
            </a:r>
            <a:r>
              <a:rPr lang="zh-CN" altLang="en-US" sz="1600" b="0" dirty="0">
                <a:solidFill>
                  <a:schemeClr val="tx1"/>
                </a:solidFill>
              </a:rPr>
              <a:t>的整数</a:t>
            </a:r>
          </a:p>
          <a:p>
            <a:pPr>
              <a:lnSpc>
                <a:spcPct val="150000"/>
              </a:lnSpc>
              <a:buClr>
                <a:schemeClr val="tx1">
                  <a:lumMod val="50000"/>
                  <a:lumOff val="50000"/>
                </a:schemeClr>
              </a:buClr>
              <a:buSzPct val="100000"/>
              <a:defRPr/>
            </a:pPr>
            <a:r>
              <a:rPr lang="zh-CN" altLang="en-US" sz="1600" b="0" dirty="0">
                <a:solidFill>
                  <a:schemeClr val="tx1"/>
                </a:solidFill>
              </a:rPr>
              <a:t>学生所选的课程必须是学校开设的课程</a:t>
            </a:r>
          </a:p>
          <a:p>
            <a:pPr>
              <a:lnSpc>
                <a:spcPct val="150000"/>
              </a:lnSpc>
              <a:buClr>
                <a:schemeClr val="tx1">
                  <a:lumMod val="50000"/>
                  <a:lumOff val="50000"/>
                </a:schemeClr>
              </a:buClr>
              <a:buSzPct val="100000"/>
              <a:defRPr/>
            </a:pPr>
            <a:r>
              <a:rPr lang="zh-CN" altLang="en-US" sz="1600" b="0" dirty="0">
                <a:solidFill>
                  <a:schemeClr val="tx1"/>
                </a:solidFill>
              </a:rPr>
              <a:t>学生所在的院系必须是学校已成立的院系</a:t>
            </a:r>
            <a:endParaRPr lang="en-US" altLang="zh-CN" sz="1600" b="0" dirty="0">
              <a:solidFill>
                <a:schemeClr val="tx1"/>
              </a:solidFill>
            </a:endParaRPr>
          </a:p>
          <a:p>
            <a:pPr>
              <a:lnSpc>
                <a:spcPct val="150000"/>
              </a:lnSpc>
              <a:buClr>
                <a:schemeClr val="tx1">
                  <a:lumMod val="50000"/>
                  <a:lumOff val="50000"/>
                </a:schemeClr>
              </a:buClr>
              <a:buSzPct val="100000"/>
              <a:defRPr/>
            </a:pPr>
            <a:r>
              <a:rPr lang="zh-CN" altLang="en-US" sz="1600" b="0" dirty="0">
                <a:solidFill>
                  <a:schemeClr val="tx1"/>
                </a:solidFill>
              </a:rPr>
              <a:t>一门课程成绩用通过学号和课程编号唯一标识</a:t>
            </a:r>
          </a:p>
        </p:txBody>
      </p:sp>
      <p:sp>
        <p:nvSpPr>
          <p:cNvPr id="24" name="TextBox 22">
            <a:extLst>
              <a:ext uri="{FF2B5EF4-FFF2-40B4-BE49-F238E27FC236}">
                <a16:creationId xmlns:a16="http://schemas.microsoft.com/office/drawing/2014/main" id="{71C4501C-8FDB-43F4-B73D-6BE28C4EA10F}"/>
              </a:ext>
            </a:extLst>
          </p:cNvPr>
          <p:cNvSpPr txBox="1"/>
          <p:nvPr/>
        </p:nvSpPr>
        <p:spPr>
          <a:xfrm>
            <a:off x="1384114" y="841275"/>
            <a:ext cx="2031326" cy="46166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数据的正确性</a:t>
            </a:r>
            <a:endParaRPr lang="id-ID" sz="2400" b="1" dirty="0">
              <a:solidFill>
                <a:schemeClr val="bg1"/>
              </a:solidFill>
              <a:latin typeface="微软雅黑" panose="020B0503020204020204" pitchFamily="34" charset="-122"/>
              <a:ea typeface="微软雅黑" panose="020B0503020204020204" pitchFamily="34" charset="-122"/>
            </a:endParaRPr>
          </a:p>
        </p:txBody>
      </p:sp>
      <p:cxnSp>
        <p:nvCxnSpPr>
          <p:cNvPr id="25" name="Straight Connector 23">
            <a:extLst>
              <a:ext uri="{FF2B5EF4-FFF2-40B4-BE49-F238E27FC236}">
                <a16:creationId xmlns:a16="http://schemas.microsoft.com/office/drawing/2014/main" id="{E1999FF3-F3F0-42AB-8903-977FA653CD4C}"/>
              </a:ext>
            </a:extLst>
          </p:cNvPr>
          <p:cNvCxnSpPr>
            <a:cxnSpLocks/>
          </p:cNvCxnSpPr>
          <p:nvPr/>
        </p:nvCxnSpPr>
        <p:spPr>
          <a:xfrm>
            <a:off x="5224016" y="685851"/>
            <a:ext cx="0" cy="188406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5">
            <a:extLst>
              <a:ext uri="{FF2B5EF4-FFF2-40B4-BE49-F238E27FC236}">
                <a16:creationId xmlns:a16="http://schemas.microsoft.com/office/drawing/2014/main" id="{1579913F-0F40-4102-AE3E-30348F03B730}"/>
              </a:ext>
            </a:extLst>
          </p:cNvPr>
          <p:cNvCxnSpPr>
            <a:cxnSpLocks/>
          </p:cNvCxnSpPr>
          <p:nvPr/>
        </p:nvCxnSpPr>
        <p:spPr>
          <a:xfrm flipV="1">
            <a:off x="5230533" y="2569912"/>
            <a:ext cx="0" cy="287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22">
            <a:extLst>
              <a:ext uri="{FF2B5EF4-FFF2-40B4-BE49-F238E27FC236}">
                <a16:creationId xmlns:a16="http://schemas.microsoft.com/office/drawing/2014/main" id="{DE684858-DEE4-4D55-9429-EA4F04776A58}"/>
              </a:ext>
            </a:extLst>
          </p:cNvPr>
          <p:cNvSpPr txBox="1"/>
          <p:nvPr/>
        </p:nvSpPr>
        <p:spPr>
          <a:xfrm>
            <a:off x="6809844" y="841275"/>
            <a:ext cx="2031326" cy="46166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数据的相容性</a:t>
            </a:r>
            <a:endParaRPr lang="id-ID" sz="2400"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B6A126C5-F53D-4A64-9387-D8BE037C0DDD}"/>
              </a:ext>
            </a:extLst>
          </p:cNvPr>
          <p:cNvSpPr/>
          <p:nvPr/>
        </p:nvSpPr>
        <p:spPr>
          <a:xfrm>
            <a:off x="527711" y="1593191"/>
            <a:ext cx="3792017" cy="600614"/>
          </a:xfrm>
          <a:prstGeom prst="rect">
            <a:avLst/>
          </a:prstGeom>
        </p:spPr>
        <p:txBody>
          <a:bodyPr wrap="square">
            <a:spAutoFit/>
          </a:bodyPr>
          <a:lstStyle/>
          <a:p>
            <a:pPr lvl="1" algn="ctr" eaLnBrk="1" hangingPunct="1">
              <a:lnSpc>
                <a:spcPct val="110000"/>
              </a:lnSpc>
            </a:pPr>
            <a:r>
              <a:rPr lang="zh-CN" altLang="en-US" sz="1556" dirty="0">
                <a:solidFill>
                  <a:schemeClr val="bg1"/>
                </a:solidFill>
                <a:latin typeface="华文中宋" panose="02010600040101010101" pitchFamily="2" charset="-122"/>
                <a:ea typeface="华文中宋" panose="02010600040101010101" pitchFamily="2" charset="-122"/>
              </a:rPr>
              <a:t>是指数据是符合现实世界语义，反映了当前实际状况的</a:t>
            </a:r>
          </a:p>
        </p:txBody>
      </p:sp>
      <p:sp>
        <p:nvSpPr>
          <p:cNvPr id="16" name="矩形 15">
            <a:extLst>
              <a:ext uri="{FF2B5EF4-FFF2-40B4-BE49-F238E27FC236}">
                <a16:creationId xmlns:a16="http://schemas.microsoft.com/office/drawing/2014/main" id="{B9A9A344-89A6-4142-AE38-77FC76735E48}"/>
              </a:ext>
            </a:extLst>
          </p:cNvPr>
          <p:cNvSpPr/>
          <p:nvPr/>
        </p:nvSpPr>
        <p:spPr>
          <a:xfrm>
            <a:off x="5670544" y="1541640"/>
            <a:ext cx="3792017" cy="600614"/>
          </a:xfrm>
          <a:prstGeom prst="rect">
            <a:avLst/>
          </a:prstGeom>
        </p:spPr>
        <p:txBody>
          <a:bodyPr wrap="square">
            <a:spAutoFit/>
          </a:bodyPr>
          <a:lstStyle/>
          <a:p>
            <a:pPr lvl="1" algn="ctr" eaLnBrk="1" hangingPunct="1">
              <a:lnSpc>
                <a:spcPct val="110000"/>
              </a:lnSpc>
            </a:pPr>
            <a:r>
              <a:rPr lang="zh-CN" altLang="en-US" sz="1556" dirty="0">
                <a:solidFill>
                  <a:schemeClr val="bg1"/>
                </a:solidFill>
                <a:latin typeface="华文中宋" panose="02010600040101010101" pitchFamily="2" charset="-122"/>
                <a:ea typeface="华文中宋" panose="02010600040101010101" pitchFamily="2" charset="-122"/>
              </a:rPr>
              <a:t>是指数据库同一对象在不同关系表中的数据是符合逻辑的</a:t>
            </a:r>
          </a:p>
        </p:txBody>
      </p:sp>
      <p:pic>
        <p:nvPicPr>
          <p:cNvPr id="7" name="Picture 2" descr="See the source image">
            <a:extLst>
              <a:ext uri="{FF2B5EF4-FFF2-40B4-BE49-F238E27FC236}">
                <a16:creationId xmlns:a16="http://schemas.microsoft.com/office/drawing/2014/main" id="{A2BDA5AB-5965-4993-A926-707D484ECE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03839">
            <a:off x="100149" y="3693944"/>
            <a:ext cx="3937971" cy="1378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47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2</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参照完整性</a:t>
            </a:r>
          </a:p>
        </p:txBody>
      </p:sp>
      <p:sp>
        <p:nvSpPr>
          <p:cNvPr id="12" name="矩形 48"/>
          <p:cNvSpPr>
            <a:spLocks noChangeArrowheads="1"/>
          </p:cNvSpPr>
          <p:nvPr/>
        </p:nvSpPr>
        <p:spPr bwMode="auto">
          <a:xfrm>
            <a:off x="4039306" y="2524126"/>
            <a:ext cx="3896431" cy="8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参照完整性定义</a:t>
            </a:r>
          </a:p>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参照完整性检查和违约处理</a:t>
            </a:r>
          </a:p>
        </p:txBody>
      </p:sp>
    </p:spTree>
    <p:extLst>
      <p:ext uri="{BB962C8B-B14F-4D97-AF65-F5344CB8AC3E}">
        <p14:creationId xmlns:p14="http://schemas.microsoft.com/office/powerpoint/2010/main" val="2425989152"/>
      </p:ext>
    </p:extLst>
  </p:cSld>
  <p:clrMapOvr>
    <a:masterClrMapping/>
  </p:clrMapOvr>
  <p:transition spd="slow" advTm="1553">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chor="ctr"/>
          <a:lstStyle/>
          <a:p>
            <a:pPr eaLnBrk="1" hangingPunct="1"/>
            <a:r>
              <a:rPr lang="zh-CN" altLang="en-US"/>
              <a:t>参照完整性检查和违约处理</a:t>
            </a:r>
          </a:p>
        </p:txBody>
      </p:sp>
      <p:sp>
        <p:nvSpPr>
          <p:cNvPr id="4" name="Rectangle 3">
            <a:extLst>
              <a:ext uri="{FF2B5EF4-FFF2-40B4-BE49-F238E27FC236}">
                <a16:creationId xmlns:a16="http://schemas.microsoft.com/office/drawing/2014/main" id="{88284463-754E-4D1C-AD52-F8F0C1D6C12B}"/>
              </a:ext>
            </a:extLst>
          </p:cNvPr>
          <p:cNvSpPr txBox="1">
            <a:spLocks noChangeArrowheads="1"/>
          </p:cNvSpPr>
          <p:nvPr/>
        </p:nvSpPr>
        <p:spPr>
          <a:xfrm>
            <a:off x="719767" y="769268"/>
            <a:ext cx="8856983" cy="1942876"/>
          </a:xfrm>
          <a:prstGeom prst="rect">
            <a:avLst/>
          </a:prstGeom>
        </p:spPr>
        <p:txBody>
          <a:bodyPr/>
          <a:lstStyle>
            <a:lvl1pPr marL="296327" indent="-296327" algn="l" defTabSz="1014227"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23728" indent="-315734" algn="l" defTabSz="1014227"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8224" indent="-252234" algn="l" defTabSz="1014227"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6219" indent="-252234" algn="l" defTabSz="1014227"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4214" indent="-252234" algn="l" defTabSz="1014227" rtl="0" eaLnBrk="0" fontAlgn="base" hangingPunct="0">
              <a:spcBef>
                <a:spcPct val="20000"/>
              </a:spcBef>
              <a:spcAft>
                <a:spcPct val="0"/>
              </a:spcAft>
              <a:buFont typeface="Arial" panose="020B0604020202020204" pitchFamily="34" charset="0"/>
              <a:buChar char="»"/>
              <a:defRPr sz="2222"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marL="0" indent="0">
              <a:lnSpc>
                <a:spcPct val="150000"/>
              </a:lnSpc>
              <a:spcBef>
                <a:spcPct val="0"/>
              </a:spcBef>
              <a:buFont typeface="Wingdings" panose="05000000000000000000" pitchFamily="2" charset="2"/>
              <a:buNone/>
            </a:pPr>
            <a:r>
              <a:rPr lang="zh-CN" altLang="en-US" dirty="0"/>
              <a:t>例如，对表</a:t>
            </a:r>
            <a:r>
              <a:rPr lang="en-US" altLang="zh-CN" dirty="0"/>
              <a:t>SC</a:t>
            </a:r>
            <a:r>
              <a:rPr lang="zh-CN" altLang="en-US" dirty="0"/>
              <a:t>和</a:t>
            </a:r>
            <a:r>
              <a:rPr lang="en-US" altLang="zh-CN" dirty="0"/>
              <a:t>Student</a:t>
            </a:r>
            <a:r>
              <a:rPr lang="zh-CN" altLang="en-US" dirty="0"/>
              <a:t>有四种可能破坏参照完整性的情况 :</a:t>
            </a:r>
          </a:p>
          <a:p>
            <a:pPr marL="342900" indent="-342900">
              <a:lnSpc>
                <a:spcPct val="150000"/>
              </a:lnSpc>
              <a:spcBef>
                <a:spcPct val="0"/>
              </a:spcBef>
              <a:buFont typeface="+mj-ea"/>
              <a:buAutoNum type="circleNumDbPlain"/>
            </a:pPr>
            <a:r>
              <a:rPr lang="en-US" altLang="zh-CN" sz="1800" b="0" dirty="0">
                <a:solidFill>
                  <a:srgbClr val="FF0000"/>
                </a:solidFill>
                <a:latin typeface="华文中宋" panose="02010600040101010101" pitchFamily="2" charset="-122"/>
                <a:ea typeface="华文中宋" panose="02010600040101010101" pitchFamily="2" charset="-122"/>
              </a:rPr>
              <a:t>SC</a:t>
            </a:r>
            <a:r>
              <a:rPr lang="zh-CN" altLang="en-US" sz="1800" b="0" dirty="0">
                <a:solidFill>
                  <a:srgbClr val="FF0000"/>
                </a:solidFill>
                <a:latin typeface="华文中宋" panose="02010600040101010101" pitchFamily="2" charset="-122"/>
                <a:ea typeface="华文中宋" panose="02010600040101010101" pitchFamily="2" charset="-122"/>
              </a:rPr>
              <a:t>表中增加一个元组</a:t>
            </a:r>
            <a:r>
              <a:rPr lang="zh-CN" altLang="en-US" sz="1800" b="0" dirty="0">
                <a:latin typeface="华文中宋" panose="02010600040101010101" pitchFamily="2" charset="-122"/>
                <a:ea typeface="华文中宋" panose="02010600040101010101" pitchFamily="2" charset="-122"/>
              </a:rPr>
              <a:t>，该元组的</a:t>
            </a:r>
            <a:r>
              <a:rPr lang="en-US" altLang="zh-CN" sz="1800" b="0" dirty="0" err="1">
                <a:latin typeface="华文中宋" panose="02010600040101010101" pitchFamily="2" charset="-122"/>
                <a:ea typeface="华文中宋" panose="02010600040101010101" pitchFamily="2" charset="-122"/>
              </a:rPr>
              <a:t>Sno</a:t>
            </a:r>
            <a:r>
              <a:rPr lang="zh-CN" altLang="en-US" sz="1800" b="0" dirty="0">
                <a:latin typeface="华文中宋" panose="02010600040101010101" pitchFamily="2" charset="-122"/>
                <a:ea typeface="华文中宋" panose="02010600040101010101" pitchFamily="2" charset="-122"/>
              </a:rPr>
              <a:t>属性的值在表</a:t>
            </a:r>
            <a:r>
              <a:rPr lang="en-US" altLang="zh-CN" sz="1800" b="0" dirty="0">
                <a:latin typeface="华文中宋" panose="02010600040101010101" pitchFamily="2" charset="-122"/>
                <a:ea typeface="华文中宋" panose="02010600040101010101" pitchFamily="2" charset="-122"/>
              </a:rPr>
              <a:t>Student</a:t>
            </a:r>
            <a:r>
              <a:rPr lang="zh-CN" altLang="en-US" sz="1800" b="0" dirty="0">
                <a:latin typeface="华文中宋" panose="02010600040101010101" pitchFamily="2" charset="-122"/>
                <a:ea typeface="华文中宋" panose="02010600040101010101" pitchFamily="2" charset="-122"/>
              </a:rPr>
              <a:t>中找不到一个元组，其</a:t>
            </a:r>
            <a:r>
              <a:rPr lang="en-US" altLang="zh-CN" sz="1800" b="0" dirty="0" err="1">
                <a:latin typeface="华文中宋" panose="02010600040101010101" pitchFamily="2" charset="-122"/>
                <a:ea typeface="华文中宋" panose="02010600040101010101" pitchFamily="2" charset="-122"/>
              </a:rPr>
              <a:t>Sno</a:t>
            </a:r>
            <a:r>
              <a:rPr lang="zh-CN" altLang="en-US" sz="1800" b="0" dirty="0">
                <a:latin typeface="华文中宋" panose="02010600040101010101" pitchFamily="2" charset="-122"/>
                <a:ea typeface="华文中宋" panose="02010600040101010101" pitchFamily="2" charset="-122"/>
              </a:rPr>
              <a:t>属性的值与之相等。</a:t>
            </a:r>
          </a:p>
          <a:p>
            <a:pPr marL="342900" indent="-342900">
              <a:lnSpc>
                <a:spcPct val="150000"/>
              </a:lnSpc>
              <a:spcBef>
                <a:spcPct val="0"/>
              </a:spcBef>
              <a:buFont typeface="+mj-ea"/>
              <a:buAutoNum type="circleNumDbPlain"/>
            </a:pPr>
            <a:r>
              <a:rPr lang="zh-CN" altLang="en-US" sz="1800" b="0" dirty="0">
                <a:solidFill>
                  <a:srgbClr val="FF0000"/>
                </a:solidFill>
                <a:latin typeface="华文中宋" panose="02010600040101010101" pitchFamily="2" charset="-122"/>
                <a:ea typeface="华文中宋" panose="02010600040101010101" pitchFamily="2" charset="-122"/>
              </a:rPr>
              <a:t>修改</a:t>
            </a:r>
            <a:r>
              <a:rPr lang="en-US" altLang="zh-CN" sz="1800" b="0" dirty="0">
                <a:solidFill>
                  <a:srgbClr val="FF0000"/>
                </a:solidFill>
                <a:latin typeface="华文中宋" panose="02010600040101010101" pitchFamily="2" charset="-122"/>
                <a:ea typeface="华文中宋" panose="02010600040101010101" pitchFamily="2" charset="-122"/>
              </a:rPr>
              <a:t>SC</a:t>
            </a:r>
            <a:r>
              <a:rPr lang="zh-CN" altLang="en-US" sz="1800" b="0" dirty="0">
                <a:solidFill>
                  <a:srgbClr val="FF0000"/>
                </a:solidFill>
                <a:latin typeface="华文中宋" panose="02010600040101010101" pitchFamily="2" charset="-122"/>
                <a:ea typeface="华文中宋" panose="02010600040101010101" pitchFamily="2" charset="-122"/>
              </a:rPr>
              <a:t>表中的一个元组</a:t>
            </a:r>
            <a:r>
              <a:rPr lang="zh-CN" altLang="en-US" sz="1800" b="0" dirty="0">
                <a:latin typeface="华文中宋" panose="02010600040101010101" pitchFamily="2" charset="-122"/>
                <a:ea typeface="华文中宋" panose="02010600040101010101" pitchFamily="2" charset="-122"/>
              </a:rPr>
              <a:t>，修改后该元组的</a:t>
            </a:r>
            <a:r>
              <a:rPr lang="en-US" altLang="zh-CN" sz="1800" b="0" dirty="0" err="1">
                <a:latin typeface="华文中宋" panose="02010600040101010101" pitchFamily="2" charset="-122"/>
                <a:ea typeface="华文中宋" panose="02010600040101010101" pitchFamily="2" charset="-122"/>
              </a:rPr>
              <a:t>Sno</a:t>
            </a:r>
            <a:r>
              <a:rPr lang="zh-CN" altLang="en-US" sz="1800" b="0" dirty="0">
                <a:latin typeface="华文中宋" panose="02010600040101010101" pitchFamily="2" charset="-122"/>
                <a:ea typeface="华文中宋" panose="02010600040101010101" pitchFamily="2" charset="-122"/>
              </a:rPr>
              <a:t>属性的值在表</a:t>
            </a:r>
            <a:r>
              <a:rPr lang="en-US" altLang="zh-CN" sz="1800" b="0" dirty="0">
                <a:latin typeface="华文中宋" panose="02010600040101010101" pitchFamily="2" charset="-122"/>
                <a:ea typeface="华文中宋" panose="02010600040101010101" pitchFamily="2" charset="-122"/>
              </a:rPr>
              <a:t>Student</a:t>
            </a:r>
            <a:r>
              <a:rPr lang="zh-CN" altLang="en-US" sz="1800" b="0" dirty="0">
                <a:latin typeface="华文中宋" panose="02010600040101010101" pitchFamily="2" charset="-122"/>
                <a:ea typeface="华文中宋" panose="02010600040101010101" pitchFamily="2" charset="-122"/>
              </a:rPr>
              <a:t>中找不到一个元组，其</a:t>
            </a:r>
            <a:r>
              <a:rPr lang="en-US" altLang="zh-CN" sz="1800" b="0" dirty="0" err="1">
                <a:latin typeface="华文中宋" panose="02010600040101010101" pitchFamily="2" charset="-122"/>
                <a:ea typeface="华文中宋" panose="02010600040101010101" pitchFamily="2" charset="-122"/>
              </a:rPr>
              <a:t>Sno</a:t>
            </a:r>
            <a:r>
              <a:rPr lang="zh-CN" altLang="en-US" sz="1800" b="0" dirty="0">
                <a:latin typeface="华文中宋" panose="02010600040101010101" pitchFamily="2" charset="-122"/>
                <a:ea typeface="华文中宋" panose="02010600040101010101" pitchFamily="2" charset="-122"/>
              </a:rPr>
              <a:t>属性的值与之相等。</a:t>
            </a:r>
            <a:endParaRPr lang="en-US" altLang="zh-CN" sz="1800" b="0" dirty="0">
              <a:latin typeface="华文中宋" panose="02010600040101010101" pitchFamily="2" charset="-122"/>
              <a:ea typeface="华文中宋" panose="02010600040101010101" pitchFamily="2" charset="-122"/>
            </a:endParaRPr>
          </a:p>
          <a:p>
            <a:pPr marL="342900" indent="-342900">
              <a:lnSpc>
                <a:spcPct val="150000"/>
              </a:lnSpc>
              <a:spcBef>
                <a:spcPct val="0"/>
              </a:spcBef>
              <a:buFont typeface="+mj-ea"/>
              <a:buAutoNum type="circleNumDbPlain" startAt="3"/>
            </a:pPr>
            <a:r>
              <a:rPr lang="zh-CN" altLang="en-US" sz="1800" b="0" dirty="0">
                <a:solidFill>
                  <a:srgbClr val="FF0000"/>
                </a:solidFill>
                <a:latin typeface="华文中宋" panose="02010600040101010101" pitchFamily="2" charset="-122"/>
                <a:ea typeface="华文中宋" panose="02010600040101010101" pitchFamily="2" charset="-122"/>
              </a:rPr>
              <a:t>从</a:t>
            </a:r>
            <a:r>
              <a:rPr lang="en-US" altLang="zh-CN" sz="1800" b="0" dirty="0">
                <a:solidFill>
                  <a:srgbClr val="FF0000"/>
                </a:solidFill>
                <a:latin typeface="华文中宋" panose="02010600040101010101" pitchFamily="2" charset="-122"/>
                <a:ea typeface="华文中宋" panose="02010600040101010101" pitchFamily="2" charset="-122"/>
              </a:rPr>
              <a:t>Student</a:t>
            </a:r>
            <a:r>
              <a:rPr lang="zh-CN" altLang="en-US" sz="1800" b="0" dirty="0">
                <a:solidFill>
                  <a:srgbClr val="FF0000"/>
                </a:solidFill>
                <a:latin typeface="华文中宋" panose="02010600040101010101" pitchFamily="2" charset="-122"/>
                <a:ea typeface="华文中宋" panose="02010600040101010101" pitchFamily="2" charset="-122"/>
              </a:rPr>
              <a:t>表中删除一个元组</a:t>
            </a:r>
            <a:r>
              <a:rPr lang="zh-CN" altLang="en-US" sz="1800" b="0" dirty="0">
                <a:latin typeface="华文中宋" panose="02010600040101010101" pitchFamily="2" charset="-122"/>
                <a:ea typeface="华文中宋" panose="02010600040101010101" pitchFamily="2" charset="-122"/>
              </a:rPr>
              <a:t>，造成</a:t>
            </a:r>
            <a:r>
              <a:rPr lang="en-US" altLang="zh-CN" sz="1800" b="0" dirty="0">
                <a:latin typeface="华文中宋" panose="02010600040101010101" pitchFamily="2" charset="-122"/>
                <a:ea typeface="华文中宋" panose="02010600040101010101" pitchFamily="2" charset="-122"/>
              </a:rPr>
              <a:t>SC</a:t>
            </a:r>
            <a:r>
              <a:rPr lang="zh-CN" altLang="en-US" sz="1800" b="0" dirty="0">
                <a:latin typeface="华文中宋" panose="02010600040101010101" pitchFamily="2" charset="-122"/>
                <a:ea typeface="华文中宋" panose="02010600040101010101" pitchFamily="2" charset="-122"/>
              </a:rPr>
              <a:t>表中某些元组的</a:t>
            </a:r>
            <a:r>
              <a:rPr lang="en-US" altLang="zh-CN" sz="1800" b="0" dirty="0" err="1">
                <a:latin typeface="华文中宋" panose="02010600040101010101" pitchFamily="2" charset="-122"/>
                <a:ea typeface="华文中宋" panose="02010600040101010101" pitchFamily="2" charset="-122"/>
              </a:rPr>
              <a:t>Sno</a:t>
            </a:r>
            <a:r>
              <a:rPr lang="zh-CN" altLang="en-US" sz="1800" b="0" dirty="0">
                <a:latin typeface="华文中宋" panose="02010600040101010101" pitchFamily="2" charset="-122"/>
                <a:ea typeface="华文中宋" panose="02010600040101010101" pitchFamily="2" charset="-122"/>
              </a:rPr>
              <a:t>属性的值在表</a:t>
            </a:r>
            <a:r>
              <a:rPr lang="en-US" altLang="zh-CN" sz="1800" b="0" dirty="0">
                <a:latin typeface="华文中宋" panose="02010600040101010101" pitchFamily="2" charset="-122"/>
                <a:ea typeface="华文中宋" panose="02010600040101010101" pitchFamily="2" charset="-122"/>
              </a:rPr>
              <a:t>Student</a:t>
            </a:r>
            <a:r>
              <a:rPr lang="zh-CN" altLang="en-US" sz="1800" b="0" dirty="0">
                <a:latin typeface="华文中宋" panose="02010600040101010101" pitchFamily="2" charset="-122"/>
                <a:ea typeface="华文中宋" panose="02010600040101010101" pitchFamily="2" charset="-122"/>
              </a:rPr>
              <a:t>中找不到一个元组，其</a:t>
            </a:r>
            <a:r>
              <a:rPr lang="en-US" altLang="zh-CN" sz="1800" b="0" dirty="0" err="1">
                <a:latin typeface="华文中宋" panose="02010600040101010101" pitchFamily="2" charset="-122"/>
                <a:ea typeface="华文中宋" panose="02010600040101010101" pitchFamily="2" charset="-122"/>
              </a:rPr>
              <a:t>Sno</a:t>
            </a:r>
            <a:r>
              <a:rPr lang="zh-CN" altLang="en-US" sz="1800" b="0" dirty="0">
                <a:latin typeface="华文中宋" panose="02010600040101010101" pitchFamily="2" charset="-122"/>
                <a:ea typeface="华文中宋" panose="02010600040101010101" pitchFamily="2" charset="-122"/>
              </a:rPr>
              <a:t>属性的值与之相等。</a:t>
            </a:r>
          </a:p>
          <a:p>
            <a:pPr marL="342900" indent="-342900">
              <a:lnSpc>
                <a:spcPct val="150000"/>
              </a:lnSpc>
              <a:spcBef>
                <a:spcPct val="0"/>
              </a:spcBef>
              <a:buFont typeface="+mj-ea"/>
              <a:buAutoNum type="circleNumDbPlain" startAt="3"/>
            </a:pPr>
            <a:r>
              <a:rPr lang="zh-CN" altLang="en-US" sz="1800" b="0" dirty="0">
                <a:solidFill>
                  <a:srgbClr val="FF0000"/>
                </a:solidFill>
                <a:latin typeface="华文中宋" panose="02010600040101010101" pitchFamily="2" charset="-122"/>
                <a:ea typeface="华文中宋" panose="02010600040101010101" pitchFamily="2" charset="-122"/>
              </a:rPr>
              <a:t>修改</a:t>
            </a:r>
            <a:r>
              <a:rPr lang="en-US" altLang="zh-CN" sz="1800" b="0" dirty="0">
                <a:solidFill>
                  <a:srgbClr val="FF0000"/>
                </a:solidFill>
                <a:latin typeface="华文中宋" panose="02010600040101010101" pitchFamily="2" charset="-122"/>
                <a:ea typeface="华文中宋" panose="02010600040101010101" pitchFamily="2" charset="-122"/>
              </a:rPr>
              <a:t>Student</a:t>
            </a:r>
            <a:r>
              <a:rPr lang="zh-CN" altLang="en-US" sz="1800" b="0" dirty="0">
                <a:solidFill>
                  <a:srgbClr val="FF0000"/>
                </a:solidFill>
                <a:latin typeface="华文中宋" panose="02010600040101010101" pitchFamily="2" charset="-122"/>
                <a:ea typeface="华文中宋" panose="02010600040101010101" pitchFamily="2" charset="-122"/>
              </a:rPr>
              <a:t>表中一个元组</a:t>
            </a:r>
            <a:r>
              <a:rPr lang="en-US" altLang="zh-CN" sz="1800" b="0" dirty="0" err="1">
                <a:solidFill>
                  <a:srgbClr val="FF0000"/>
                </a:solidFill>
                <a:latin typeface="华文中宋" panose="02010600040101010101" pitchFamily="2" charset="-122"/>
                <a:ea typeface="华文中宋" panose="02010600040101010101" pitchFamily="2" charset="-122"/>
              </a:rPr>
              <a:t>Sno</a:t>
            </a:r>
            <a:r>
              <a:rPr lang="zh-CN" altLang="en-US" sz="1800" b="0" dirty="0">
                <a:solidFill>
                  <a:srgbClr val="FF0000"/>
                </a:solidFill>
                <a:latin typeface="华文中宋" panose="02010600040101010101" pitchFamily="2" charset="-122"/>
                <a:ea typeface="华文中宋" panose="02010600040101010101" pitchFamily="2" charset="-122"/>
              </a:rPr>
              <a:t>属性</a:t>
            </a:r>
            <a:r>
              <a:rPr lang="zh-CN" altLang="en-US" sz="1800" b="0" dirty="0">
                <a:latin typeface="华文中宋" panose="02010600040101010101" pitchFamily="2" charset="-122"/>
                <a:ea typeface="华文中宋" panose="02010600040101010101" pitchFamily="2" charset="-122"/>
              </a:rPr>
              <a:t>，造成</a:t>
            </a:r>
            <a:r>
              <a:rPr lang="en-US" altLang="zh-CN" sz="1800" b="0" dirty="0">
                <a:latin typeface="华文中宋" panose="02010600040101010101" pitchFamily="2" charset="-122"/>
                <a:ea typeface="华文中宋" panose="02010600040101010101" pitchFamily="2" charset="-122"/>
              </a:rPr>
              <a:t>SC</a:t>
            </a:r>
            <a:r>
              <a:rPr lang="zh-CN" altLang="en-US" sz="1800" b="0" dirty="0">
                <a:latin typeface="华文中宋" panose="02010600040101010101" pitchFamily="2" charset="-122"/>
                <a:ea typeface="华文中宋" panose="02010600040101010101" pitchFamily="2" charset="-122"/>
              </a:rPr>
              <a:t>表中某些元组的</a:t>
            </a:r>
            <a:r>
              <a:rPr lang="en-US" altLang="zh-CN" sz="1800" b="0" dirty="0" err="1">
                <a:latin typeface="华文中宋" panose="02010600040101010101" pitchFamily="2" charset="-122"/>
                <a:ea typeface="华文中宋" panose="02010600040101010101" pitchFamily="2" charset="-122"/>
              </a:rPr>
              <a:t>Sno</a:t>
            </a:r>
            <a:r>
              <a:rPr lang="zh-CN" altLang="en-US" sz="1800" b="0" dirty="0">
                <a:latin typeface="华文中宋" panose="02010600040101010101" pitchFamily="2" charset="-122"/>
                <a:ea typeface="华文中宋" panose="02010600040101010101" pitchFamily="2" charset="-122"/>
              </a:rPr>
              <a:t>属性的值在表</a:t>
            </a:r>
            <a:r>
              <a:rPr lang="en-US" altLang="zh-CN" sz="1800" b="0" dirty="0">
                <a:latin typeface="华文中宋" panose="02010600040101010101" pitchFamily="2" charset="-122"/>
                <a:ea typeface="华文中宋" panose="02010600040101010101" pitchFamily="2" charset="-122"/>
              </a:rPr>
              <a:t>Student</a:t>
            </a:r>
            <a:r>
              <a:rPr lang="zh-CN" altLang="en-US" sz="1800" b="0" dirty="0">
                <a:latin typeface="华文中宋" panose="02010600040101010101" pitchFamily="2" charset="-122"/>
                <a:ea typeface="华文中宋" panose="02010600040101010101" pitchFamily="2" charset="-122"/>
              </a:rPr>
              <a:t>中找不到一个元组，其</a:t>
            </a:r>
            <a:r>
              <a:rPr lang="en-US" altLang="zh-CN" sz="1800" b="0" dirty="0" err="1">
                <a:latin typeface="华文中宋" panose="02010600040101010101" pitchFamily="2" charset="-122"/>
                <a:ea typeface="华文中宋" panose="02010600040101010101" pitchFamily="2" charset="-122"/>
              </a:rPr>
              <a:t>Sno</a:t>
            </a:r>
            <a:r>
              <a:rPr lang="zh-CN" altLang="en-US" sz="1800" b="0" dirty="0">
                <a:latin typeface="华文中宋" panose="02010600040101010101" pitchFamily="2" charset="-122"/>
                <a:ea typeface="华文中宋" panose="02010600040101010101" pitchFamily="2" charset="-122"/>
              </a:rPr>
              <a:t>属性的值与之相等 。</a:t>
            </a:r>
          </a:p>
          <a:p>
            <a:pPr marL="0" indent="0">
              <a:lnSpc>
                <a:spcPct val="150000"/>
              </a:lnSpc>
              <a:spcBef>
                <a:spcPct val="0"/>
              </a:spcBef>
              <a:buNone/>
            </a:pPr>
            <a:endParaRPr lang="zh-CN" altLang="en-US" sz="1800" b="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04547204"/>
      </p:ext>
    </p:extLst>
  </p:cSld>
  <p:clrMapOvr>
    <a:masterClrMapping/>
  </p:clrMapOvr>
  <p:transition spd="slow" advTm="109595">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chor="ctr"/>
          <a:lstStyle/>
          <a:p>
            <a:pPr eaLnBrk="1" hangingPunct="1"/>
            <a:r>
              <a:rPr lang="zh-CN" altLang="en-US"/>
              <a:t>参照完整性检查和违约处理</a:t>
            </a:r>
            <a:endParaRPr lang="en-US" altLang="zh-CN"/>
          </a:p>
        </p:txBody>
      </p:sp>
      <p:sp>
        <p:nvSpPr>
          <p:cNvPr id="3" name="内容占位符 2">
            <a:extLst>
              <a:ext uri="{FF2B5EF4-FFF2-40B4-BE49-F238E27FC236}">
                <a16:creationId xmlns:a16="http://schemas.microsoft.com/office/drawing/2014/main" id="{75CAD72B-833C-4212-A3AF-7D543A32E38F}"/>
              </a:ext>
            </a:extLst>
          </p:cNvPr>
          <p:cNvSpPr>
            <a:spLocks noGrp="1"/>
          </p:cNvSpPr>
          <p:nvPr>
            <p:ph sz="quarter" idx="10"/>
          </p:nvPr>
        </p:nvSpPr>
        <p:spPr/>
        <p:txBody>
          <a:bodyPr/>
          <a:lstStyle/>
          <a:p>
            <a:pPr>
              <a:lnSpc>
                <a:spcPct val="150000"/>
              </a:lnSpc>
            </a:pPr>
            <a:r>
              <a:rPr lang="zh-CN" altLang="en-US" dirty="0"/>
              <a:t>一个参照完整性将两个表中的相应元组联系起来</a:t>
            </a:r>
          </a:p>
          <a:p>
            <a:pPr>
              <a:lnSpc>
                <a:spcPct val="150000"/>
              </a:lnSpc>
            </a:pPr>
            <a:r>
              <a:rPr lang="zh-CN" altLang="en-US" dirty="0"/>
              <a:t>对被参照表和参照表进行增删改操作时有可能破坏参照完整性，必须进行检查 </a:t>
            </a:r>
          </a:p>
          <a:p>
            <a:endParaRPr lang="zh-CN" altLang="en-US" dirty="0"/>
          </a:p>
        </p:txBody>
      </p:sp>
    </p:spTree>
    <p:extLst>
      <p:ext uri="{BB962C8B-B14F-4D97-AF65-F5344CB8AC3E}">
        <p14:creationId xmlns:p14="http://schemas.microsoft.com/office/powerpoint/2010/main" val="304715706"/>
      </p:ext>
    </p:extLst>
  </p:cSld>
  <p:clrMapOvr>
    <a:masterClrMapping/>
  </p:clrMapOvr>
  <p:transition spd="slow" advTm="109595">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Rot="1" noChangeArrowheads="1"/>
          </p:cNvSpPr>
          <p:nvPr>
            <p:ph type="title"/>
          </p:nvPr>
        </p:nvSpPr>
        <p:spPr/>
        <p:txBody>
          <a:bodyPr anchor="ctr"/>
          <a:lstStyle/>
          <a:p>
            <a:pPr eaLnBrk="1" hangingPunct="1"/>
            <a:r>
              <a:rPr lang="zh-CN" altLang="en-US"/>
              <a:t>可能破坏参照完整性的情况及违约处理</a:t>
            </a:r>
          </a:p>
        </p:txBody>
      </p:sp>
      <p:sp>
        <p:nvSpPr>
          <p:cNvPr id="25605" name="Rectangle 12"/>
          <p:cNvSpPr>
            <a:spLocks noChangeArrowheads="1"/>
          </p:cNvSpPr>
          <p:nvPr/>
        </p:nvSpPr>
        <p:spPr bwMode="auto">
          <a:xfrm>
            <a:off x="2145238" y="1320096"/>
            <a:ext cx="184731" cy="54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963"/>
          </a:p>
        </p:txBody>
      </p:sp>
      <p:sp>
        <p:nvSpPr>
          <p:cNvPr id="25606" name="Rectangle 16"/>
          <p:cNvSpPr>
            <a:spLocks noChangeArrowheads="1"/>
          </p:cNvSpPr>
          <p:nvPr/>
        </p:nvSpPr>
        <p:spPr bwMode="auto">
          <a:xfrm>
            <a:off x="2145238" y="1320096"/>
            <a:ext cx="184731" cy="54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963"/>
          </a:p>
        </p:txBody>
      </p:sp>
      <p:sp>
        <p:nvSpPr>
          <p:cNvPr id="25607" name="Rectangle 20"/>
          <p:cNvSpPr>
            <a:spLocks noChangeArrowheads="1"/>
          </p:cNvSpPr>
          <p:nvPr/>
        </p:nvSpPr>
        <p:spPr bwMode="auto">
          <a:xfrm>
            <a:off x="2145238" y="1320096"/>
            <a:ext cx="184731" cy="54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963"/>
          </a:p>
        </p:txBody>
      </p:sp>
      <p:sp>
        <p:nvSpPr>
          <p:cNvPr id="25608" name="Rectangle 24"/>
          <p:cNvSpPr>
            <a:spLocks noChangeArrowheads="1"/>
          </p:cNvSpPr>
          <p:nvPr/>
        </p:nvSpPr>
        <p:spPr bwMode="auto">
          <a:xfrm>
            <a:off x="2145238" y="1320096"/>
            <a:ext cx="184731" cy="54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963"/>
          </a:p>
        </p:txBody>
      </p:sp>
      <p:graphicFrame>
        <p:nvGraphicFramePr>
          <p:cNvPr id="441476" name="Group 132"/>
          <p:cNvGraphicFramePr>
            <a:graphicFrameLocks noGrp="1"/>
          </p:cNvGraphicFramePr>
          <p:nvPr>
            <p:extLst>
              <p:ext uri="{D42A27DB-BD31-4B8C-83A1-F6EECF244321}">
                <p14:modId xmlns:p14="http://schemas.microsoft.com/office/powerpoint/2010/main" val="2246164207"/>
              </p:ext>
            </p:extLst>
          </p:nvPr>
        </p:nvGraphicFramePr>
        <p:xfrm>
          <a:off x="883661" y="1316024"/>
          <a:ext cx="8640960" cy="3176484"/>
        </p:xfrm>
        <a:graphic>
          <a:graphicData uri="http://schemas.openxmlformats.org/drawingml/2006/table">
            <a:tbl>
              <a:tblPr>
                <a:tableStyleId>{D7AC3CCA-C797-4891-BE02-D94E43425B78}</a:tableStyleId>
              </a:tblPr>
              <a:tblGrid>
                <a:gridCol w="2905721">
                  <a:extLst>
                    <a:ext uri="{9D8B030D-6E8A-4147-A177-3AD203B41FA5}">
                      <a16:colId xmlns:a16="http://schemas.microsoft.com/office/drawing/2014/main" val="20000"/>
                    </a:ext>
                  </a:extLst>
                </a:gridCol>
                <a:gridCol w="2559502">
                  <a:extLst>
                    <a:ext uri="{9D8B030D-6E8A-4147-A177-3AD203B41FA5}">
                      <a16:colId xmlns:a16="http://schemas.microsoft.com/office/drawing/2014/main" val="20001"/>
                    </a:ext>
                  </a:extLst>
                </a:gridCol>
                <a:gridCol w="3175737">
                  <a:extLst>
                    <a:ext uri="{9D8B030D-6E8A-4147-A177-3AD203B41FA5}">
                      <a16:colId xmlns:a16="http://schemas.microsoft.com/office/drawing/2014/main" val="20002"/>
                    </a:ext>
                  </a:extLst>
                </a:gridCol>
              </a:tblGrid>
              <a:tr h="6053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参照表</a:t>
                      </a:r>
                      <a:r>
                        <a:rPr kumimoji="1" lang="en-US" altLang="zh-CN" sz="22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SC</a:t>
                      </a:r>
                      <a:endParaRPr kumimoji="1"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2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被参照表</a:t>
                      </a:r>
                      <a:r>
                        <a:rPr kumimoji="1" lang="en-US" altLang="zh-CN" sz="22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Student</a:t>
                      </a:r>
                      <a:endParaRPr kumimoji="1"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违约处理</a:t>
                      </a:r>
                      <a:endParaRPr kumimoji="1"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5776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插入元组</a:t>
                      </a:r>
                      <a:endParaRPr kumimoji="1"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可能破坏参照完整性</a:t>
                      </a:r>
                      <a:endParaRPr kumimoji="1"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a:ln>
                            <a:noFill/>
                          </a:ln>
                          <a:effectLst/>
                          <a:latin typeface="微软雅黑" panose="020B0503020204020204" pitchFamily="34" charset="-122"/>
                          <a:ea typeface="微软雅黑" panose="020B0503020204020204" pitchFamily="34" charset="-122"/>
                        </a:rPr>
                        <a:t>拒绝</a:t>
                      </a:r>
                      <a:endParaRPr kumimoji="1"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96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修改外码值</a:t>
                      </a:r>
                      <a:endParaRPr kumimoji="1"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可能破坏参照完整性</a:t>
                      </a:r>
                      <a:endParaRPr kumimoji="1"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拒绝</a:t>
                      </a:r>
                      <a:endParaRPr kumimoji="1"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3342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可能破坏参照完整性</a:t>
                      </a:r>
                      <a:endParaRPr kumimoji="1"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删除元组</a:t>
                      </a:r>
                      <a:endParaRPr kumimoji="1"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拒绝</a:t>
                      </a:r>
                      <a:r>
                        <a:rPr kumimoji="1" lang="en-US" altLang="zh-CN" sz="1900" b="0" u="none" strike="noStrike" cap="none" normalizeH="0" baseline="0" dirty="0">
                          <a:ln>
                            <a:noFill/>
                          </a:ln>
                          <a:effectLst/>
                          <a:latin typeface="微软雅黑" panose="020B0503020204020204" pitchFamily="34" charset="-122"/>
                          <a:ea typeface="微软雅黑" panose="020B0503020204020204" pitchFamily="34" charset="-122"/>
                        </a:rPr>
                        <a:t>/</a:t>
                      </a: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级连删除</a:t>
                      </a:r>
                      <a:r>
                        <a:rPr kumimoji="1" lang="en-US" altLang="zh-CN" sz="1900" b="0" u="none" strike="noStrike" cap="none" normalizeH="0" baseline="0" dirty="0">
                          <a:ln>
                            <a:noFill/>
                          </a:ln>
                          <a:effectLst/>
                          <a:latin typeface="微软雅黑" panose="020B0503020204020204" pitchFamily="34" charset="-122"/>
                          <a:ea typeface="微软雅黑" panose="020B0503020204020204" pitchFamily="34" charset="-122"/>
                        </a:rPr>
                        <a:t>/</a:t>
                      </a: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设置为空值</a:t>
                      </a:r>
                      <a:endParaRPr kumimoji="1"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603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可能破坏参照完整性</a:t>
                      </a:r>
                      <a:endParaRPr kumimoji="1"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  修改主码值</a:t>
                      </a:r>
                      <a:endParaRPr kumimoji="1"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拒绝</a:t>
                      </a:r>
                      <a:r>
                        <a:rPr kumimoji="1" lang="en-US" altLang="zh-CN" sz="1900" b="0" u="none" strike="noStrike" cap="none" normalizeH="0" baseline="0" dirty="0">
                          <a:ln>
                            <a:noFill/>
                          </a:ln>
                          <a:effectLst/>
                          <a:latin typeface="微软雅黑" panose="020B0503020204020204" pitchFamily="34" charset="-122"/>
                          <a:ea typeface="微软雅黑" panose="020B0503020204020204" pitchFamily="34" charset="-122"/>
                        </a:rPr>
                        <a:t>/</a:t>
                      </a: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级连修改</a:t>
                      </a:r>
                      <a:r>
                        <a:rPr kumimoji="1" lang="en-US" altLang="zh-CN" sz="1900" b="0" u="none" strike="noStrike" cap="none" normalizeH="0" baseline="0" dirty="0">
                          <a:ln>
                            <a:noFill/>
                          </a:ln>
                          <a:effectLst/>
                          <a:latin typeface="微软雅黑" panose="020B0503020204020204" pitchFamily="34" charset="-122"/>
                          <a:ea typeface="微软雅黑" panose="020B0503020204020204" pitchFamily="34" charset="-122"/>
                        </a:rPr>
                        <a:t>/</a:t>
                      </a:r>
                      <a:r>
                        <a:rPr kumimoji="1" lang="zh-CN" altLang="en-US" sz="1900" b="0" u="none" strike="noStrike" cap="none" normalizeH="0" baseline="0" dirty="0">
                          <a:ln>
                            <a:noFill/>
                          </a:ln>
                          <a:effectLst/>
                          <a:latin typeface="微软雅黑" panose="020B0503020204020204" pitchFamily="34" charset="-122"/>
                          <a:ea typeface="微软雅黑" panose="020B0503020204020204" pitchFamily="34" charset="-122"/>
                        </a:rPr>
                        <a:t>设置为空值</a:t>
                      </a:r>
                      <a:endParaRPr kumimoji="1"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84667" marR="84667" marT="42330" marB="4233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cxnSp>
        <p:nvCxnSpPr>
          <p:cNvPr id="3" name="直接箭头连接符 2">
            <a:extLst>
              <a:ext uri="{FF2B5EF4-FFF2-40B4-BE49-F238E27FC236}">
                <a16:creationId xmlns:a16="http://schemas.microsoft.com/office/drawing/2014/main" id="{275D0169-4A39-48C2-8A2D-45080C38A62F}"/>
              </a:ext>
            </a:extLst>
          </p:cNvPr>
          <p:cNvCxnSpPr>
            <a:cxnSpLocks/>
          </p:cNvCxnSpPr>
          <p:nvPr/>
        </p:nvCxnSpPr>
        <p:spPr>
          <a:xfrm>
            <a:off x="3135784" y="2209428"/>
            <a:ext cx="648072"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0256CA0-9834-410A-920B-D6D269F03BFA}"/>
              </a:ext>
            </a:extLst>
          </p:cNvPr>
          <p:cNvCxnSpPr>
            <a:cxnSpLocks/>
          </p:cNvCxnSpPr>
          <p:nvPr/>
        </p:nvCxnSpPr>
        <p:spPr>
          <a:xfrm>
            <a:off x="3135784" y="2785492"/>
            <a:ext cx="648072"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F69FD56-3BDC-42F3-B39F-3BA8BB7B5B17}"/>
              </a:ext>
            </a:extLst>
          </p:cNvPr>
          <p:cNvCxnSpPr>
            <a:cxnSpLocks/>
          </p:cNvCxnSpPr>
          <p:nvPr/>
        </p:nvCxnSpPr>
        <p:spPr>
          <a:xfrm>
            <a:off x="3824060" y="3481719"/>
            <a:ext cx="648072" cy="0"/>
          </a:xfrm>
          <a:prstGeom prst="straightConnector1">
            <a:avLst/>
          </a:prstGeom>
          <a:ln w="158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9B434E5-4176-4067-9ACA-8C74727BA7E9}"/>
              </a:ext>
            </a:extLst>
          </p:cNvPr>
          <p:cNvCxnSpPr>
            <a:cxnSpLocks/>
          </p:cNvCxnSpPr>
          <p:nvPr/>
        </p:nvCxnSpPr>
        <p:spPr>
          <a:xfrm>
            <a:off x="3799758" y="4161595"/>
            <a:ext cx="648072" cy="0"/>
          </a:xfrm>
          <a:prstGeom prst="straightConnector1">
            <a:avLst/>
          </a:prstGeom>
          <a:ln w="158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737063"/>
      </p:ext>
    </p:extLst>
  </p:cSld>
  <p:clrMapOvr>
    <a:masterClrMapping/>
  </p:clrMapOvr>
  <p:transition spd="slow" advTm="109595">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Rot="1" noChangeArrowheads="1"/>
          </p:cNvSpPr>
          <p:nvPr>
            <p:ph type="title"/>
          </p:nvPr>
        </p:nvSpPr>
        <p:spPr/>
        <p:txBody>
          <a:bodyPr/>
          <a:lstStyle/>
          <a:p>
            <a:pPr eaLnBrk="1" hangingPunct="1"/>
            <a:r>
              <a:rPr lang="zh-CN" altLang="en-US"/>
              <a:t>参照完整性违约处理</a:t>
            </a:r>
          </a:p>
        </p:txBody>
      </p:sp>
      <p:sp>
        <p:nvSpPr>
          <p:cNvPr id="26628" name="Rectangle 3"/>
          <p:cNvSpPr>
            <a:spLocks noGrp="1" noRot="1" noChangeArrowheads="1"/>
          </p:cNvSpPr>
          <p:nvPr>
            <p:ph sz="quarter" idx="10"/>
          </p:nvPr>
        </p:nvSpPr>
        <p:spPr/>
        <p:txBody>
          <a:bodyPr/>
          <a:lstStyle/>
          <a:p>
            <a:pPr marL="0" indent="0" eaLnBrk="1" hangingPunct="1">
              <a:lnSpc>
                <a:spcPct val="150000"/>
              </a:lnSpc>
              <a:buNone/>
            </a:pPr>
            <a:r>
              <a:rPr lang="en-US" altLang="zh-CN" dirty="0"/>
              <a:t>1. </a:t>
            </a:r>
            <a:r>
              <a:rPr lang="zh-CN" altLang="en-US" dirty="0"/>
              <a:t>拒绝（</a:t>
            </a:r>
            <a:r>
              <a:rPr lang="en-US" altLang="zh-CN" dirty="0"/>
              <a:t>NO ACTION</a:t>
            </a:r>
            <a:r>
              <a:rPr lang="zh-CN" altLang="en-US" dirty="0"/>
              <a:t>）执行：默认策略</a:t>
            </a:r>
          </a:p>
          <a:p>
            <a:pPr marL="0" indent="0" eaLnBrk="1" hangingPunct="1">
              <a:lnSpc>
                <a:spcPct val="150000"/>
              </a:lnSpc>
              <a:buNone/>
            </a:pPr>
            <a:r>
              <a:rPr lang="en-US" altLang="zh-CN" dirty="0"/>
              <a:t>2. </a:t>
            </a:r>
            <a:r>
              <a:rPr lang="zh-CN" altLang="en-US" dirty="0"/>
              <a:t>级联（</a:t>
            </a:r>
            <a:r>
              <a:rPr lang="en-US" altLang="zh-CN" dirty="0"/>
              <a:t>CASCADE</a:t>
            </a:r>
            <a:r>
              <a:rPr lang="zh-CN" altLang="en-US" dirty="0"/>
              <a:t>）操作</a:t>
            </a:r>
          </a:p>
          <a:p>
            <a:pPr marL="0" indent="0" eaLnBrk="1" hangingPunct="1">
              <a:lnSpc>
                <a:spcPct val="150000"/>
              </a:lnSpc>
              <a:buNone/>
            </a:pPr>
            <a:r>
              <a:rPr lang="en-US" altLang="zh-CN" dirty="0"/>
              <a:t>3. </a:t>
            </a:r>
            <a:r>
              <a:rPr lang="zh-CN" altLang="en-US" dirty="0"/>
              <a:t>设置为空值（</a:t>
            </a:r>
            <a:r>
              <a:rPr lang="en-US" altLang="zh-CN" dirty="0"/>
              <a:t>SET-NULL</a:t>
            </a:r>
            <a:r>
              <a:rPr lang="zh-CN" altLang="en-US" dirty="0"/>
              <a:t>）：对于参照完整性，除了应该定义外码，还应定义 </a:t>
            </a:r>
            <a:r>
              <a:rPr lang="zh-CN" altLang="en-US" sz="2667" b="1" dirty="0">
                <a:solidFill>
                  <a:srgbClr val="FF0000"/>
                </a:solidFill>
              </a:rPr>
              <a:t>外码列是否允许空值</a:t>
            </a:r>
            <a:endParaRPr lang="zh-CN" altLang="en-US" b="1" dirty="0">
              <a:solidFill>
                <a:srgbClr val="FF0000"/>
              </a:solidFill>
            </a:endParaRPr>
          </a:p>
        </p:txBody>
      </p:sp>
    </p:spTree>
    <p:extLst>
      <p:ext uri="{BB962C8B-B14F-4D97-AF65-F5344CB8AC3E}">
        <p14:creationId xmlns:p14="http://schemas.microsoft.com/office/powerpoint/2010/main" val="2953445680"/>
      </p:ext>
    </p:extLst>
  </p:cSld>
  <p:clrMapOvr>
    <a:masterClrMapping/>
  </p:clrMapOvr>
  <p:transition spd="slow" advTm="109595">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Rot="1" noChangeArrowheads="1"/>
          </p:cNvSpPr>
          <p:nvPr>
            <p:ph type="title"/>
          </p:nvPr>
        </p:nvSpPr>
        <p:spPr/>
        <p:txBody>
          <a:bodyPr/>
          <a:lstStyle/>
          <a:p>
            <a:pPr eaLnBrk="1" hangingPunct="1"/>
            <a:r>
              <a:rPr lang="zh-CN" altLang="en-US"/>
              <a:t>显式说明参照完整性的违约处理</a:t>
            </a:r>
            <a:endParaRPr lang="en-US" altLang="zh-CN"/>
          </a:p>
        </p:txBody>
      </p:sp>
      <p:sp>
        <p:nvSpPr>
          <p:cNvPr id="27652" name="Rectangle 3"/>
          <p:cNvSpPr>
            <a:spLocks noGrp="1" noRot="1" noChangeArrowheads="1"/>
          </p:cNvSpPr>
          <p:nvPr>
            <p:ph sz="quarter" idx="10"/>
          </p:nvPr>
        </p:nvSpPr>
        <p:spPr/>
        <p:txBody>
          <a:bodyPr/>
          <a:lstStyle/>
          <a:p>
            <a:pPr eaLnBrk="1" hangingPunct="1">
              <a:lnSpc>
                <a:spcPct val="100000"/>
              </a:lnSpc>
              <a:buFont typeface="Wingdings" panose="05000000000000000000" pitchFamily="2" charset="2"/>
              <a:buNone/>
            </a:pPr>
            <a:r>
              <a:rPr lang="en-US" altLang="zh-CN" sz="1667" dirty="0">
                <a:latin typeface="华文中宋" panose="02010600040101010101" pitchFamily="2" charset="-122"/>
                <a:ea typeface="华文中宋" panose="02010600040101010101" pitchFamily="2" charset="-122"/>
              </a:rPr>
              <a:t>CREATE TABLE SC</a:t>
            </a:r>
          </a:p>
          <a:p>
            <a:pPr eaLnBrk="1" hangingPunct="1">
              <a:lnSpc>
                <a:spcPct val="100000"/>
              </a:lnSpc>
              <a:buFont typeface="Wingdings" panose="05000000000000000000" pitchFamily="2" charset="2"/>
              <a:buNone/>
            </a:pPr>
            <a:r>
              <a:rPr lang="en-US" altLang="zh-CN" sz="1667" dirty="0">
                <a:latin typeface="华文中宋" panose="02010600040101010101" pitchFamily="2" charset="-122"/>
                <a:ea typeface="华文中宋" panose="02010600040101010101" pitchFamily="2" charset="-122"/>
              </a:rPr>
              <a:t>        (</a:t>
            </a:r>
            <a:r>
              <a:rPr lang="en-US" altLang="zh-CN" sz="1667" dirty="0" err="1">
                <a:latin typeface="华文中宋" panose="02010600040101010101" pitchFamily="2" charset="-122"/>
                <a:ea typeface="华文中宋" panose="02010600040101010101" pitchFamily="2" charset="-122"/>
              </a:rPr>
              <a:t>Sno</a:t>
            </a:r>
            <a:r>
              <a:rPr lang="en-US" altLang="zh-CN" sz="1667" dirty="0">
                <a:latin typeface="华文中宋" panose="02010600040101010101" pitchFamily="2" charset="-122"/>
                <a:ea typeface="华文中宋" panose="02010600040101010101" pitchFamily="2" charset="-122"/>
              </a:rPr>
              <a:t>   CHAR(9)  NOT NULL</a:t>
            </a:r>
            <a:r>
              <a:rPr lang="zh-CN" altLang="en-US" sz="1667" dirty="0">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None/>
            </a:pPr>
            <a:r>
              <a:rPr lang="zh-CN" altLang="en-US" sz="1667" dirty="0">
                <a:latin typeface="华文中宋" panose="02010600040101010101" pitchFamily="2" charset="-122"/>
                <a:ea typeface="华文中宋" panose="02010600040101010101" pitchFamily="2" charset="-122"/>
              </a:rPr>
              <a:t>         </a:t>
            </a:r>
            <a:r>
              <a:rPr lang="en-US" altLang="zh-CN" sz="1667" dirty="0" err="1">
                <a:latin typeface="华文中宋" panose="02010600040101010101" pitchFamily="2" charset="-122"/>
                <a:ea typeface="华文中宋" panose="02010600040101010101" pitchFamily="2" charset="-122"/>
              </a:rPr>
              <a:t>Cno</a:t>
            </a:r>
            <a:r>
              <a:rPr lang="en-US" altLang="zh-CN" sz="1667" dirty="0">
                <a:latin typeface="华文中宋" panose="02010600040101010101" pitchFamily="2" charset="-122"/>
                <a:ea typeface="华文中宋" panose="02010600040101010101" pitchFamily="2" charset="-122"/>
              </a:rPr>
              <a:t>   CHAR(4)  NOT NULL</a:t>
            </a:r>
            <a:r>
              <a:rPr lang="zh-CN" altLang="en-US" sz="1667" dirty="0">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None/>
            </a:pPr>
            <a:r>
              <a:rPr lang="zh-CN" altLang="en-US" sz="1667" dirty="0">
                <a:latin typeface="华文中宋" panose="02010600040101010101" pitchFamily="2" charset="-122"/>
                <a:ea typeface="华文中宋" panose="02010600040101010101" pitchFamily="2" charset="-122"/>
              </a:rPr>
              <a:t>         </a:t>
            </a:r>
            <a:r>
              <a:rPr lang="en-US" altLang="zh-CN" sz="1667" dirty="0">
                <a:latin typeface="华文中宋" panose="02010600040101010101" pitchFamily="2" charset="-122"/>
                <a:ea typeface="华文中宋" panose="02010600040101010101" pitchFamily="2" charset="-122"/>
              </a:rPr>
              <a:t>Grade  SMALLINT</a:t>
            </a:r>
            <a:r>
              <a:rPr lang="zh-CN" altLang="en-US" sz="1667" dirty="0">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None/>
            </a:pPr>
            <a:r>
              <a:rPr lang="zh-CN" altLang="en-US" sz="1667" dirty="0">
                <a:latin typeface="华文中宋" panose="02010600040101010101" pitchFamily="2" charset="-122"/>
                <a:ea typeface="华文中宋" panose="02010600040101010101" pitchFamily="2" charset="-122"/>
              </a:rPr>
              <a:t>         </a:t>
            </a:r>
            <a:r>
              <a:rPr lang="en-US" altLang="zh-CN" sz="1667" dirty="0">
                <a:latin typeface="华文中宋" panose="02010600040101010101" pitchFamily="2" charset="-122"/>
                <a:ea typeface="华文中宋" panose="02010600040101010101" pitchFamily="2" charset="-122"/>
              </a:rPr>
              <a:t>PRIMARY KEY</a:t>
            </a:r>
            <a:r>
              <a:rPr lang="zh-CN" altLang="en-US" sz="1667" dirty="0">
                <a:latin typeface="华文中宋" panose="02010600040101010101" pitchFamily="2" charset="-122"/>
                <a:ea typeface="华文中宋" panose="02010600040101010101" pitchFamily="2" charset="-122"/>
              </a:rPr>
              <a:t>（</a:t>
            </a:r>
            <a:r>
              <a:rPr lang="en-US" altLang="zh-CN" sz="1667" dirty="0" err="1">
                <a:latin typeface="华文中宋" panose="02010600040101010101" pitchFamily="2" charset="-122"/>
                <a:ea typeface="华文中宋" panose="02010600040101010101" pitchFamily="2" charset="-122"/>
              </a:rPr>
              <a:t>Sno</a:t>
            </a:r>
            <a:r>
              <a:rPr lang="zh-CN" altLang="en-US" sz="1667" dirty="0">
                <a:latin typeface="华文中宋" panose="02010600040101010101" pitchFamily="2" charset="-122"/>
                <a:ea typeface="华文中宋" panose="02010600040101010101" pitchFamily="2" charset="-122"/>
              </a:rPr>
              <a:t>，</a:t>
            </a:r>
            <a:r>
              <a:rPr lang="en-US" altLang="zh-CN" sz="1667" dirty="0" err="1">
                <a:latin typeface="华文中宋" panose="02010600040101010101" pitchFamily="2" charset="-122"/>
                <a:ea typeface="华文中宋" panose="02010600040101010101" pitchFamily="2" charset="-122"/>
              </a:rPr>
              <a:t>Cno</a:t>
            </a:r>
            <a:r>
              <a:rPr lang="zh-CN" altLang="en-US" sz="1667" dirty="0">
                <a:latin typeface="华文中宋" panose="02010600040101010101" pitchFamily="2" charset="-122"/>
                <a:ea typeface="华文中宋" panose="02010600040101010101" pitchFamily="2" charset="-122"/>
              </a:rPr>
              <a:t>）， 				</a:t>
            </a:r>
          </a:p>
          <a:p>
            <a:pPr eaLnBrk="1" hangingPunct="1">
              <a:lnSpc>
                <a:spcPct val="100000"/>
              </a:lnSpc>
              <a:buFont typeface="Wingdings" panose="05000000000000000000" pitchFamily="2" charset="2"/>
              <a:buNone/>
            </a:pPr>
            <a:r>
              <a:rPr lang="zh-CN" altLang="en-US" sz="1667" dirty="0">
                <a:latin typeface="华文中宋" panose="02010600040101010101" pitchFamily="2" charset="-122"/>
                <a:ea typeface="华文中宋" panose="02010600040101010101" pitchFamily="2" charset="-122"/>
              </a:rPr>
              <a:t>         </a:t>
            </a:r>
            <a:r>
              <a:rPr lang="en-US" altLang="zh-CN" sz="1667" dirty="0">
                <a:latin typeface="华文中宋" panose="02010600040101010101" pitchFamily="2" charset="-122"/>
                <a:ea typeface="华文中宋" panose="02010600040101010101" pitchFamily="2" charset="-122"/>
              </a:rPr>
              <a:t>FOREIGN KEY (</a:t>
            </a:r>
            <a:r>
              <a:rPr lang="en-US" altLang="zh-CN" sz="1667" dirty="0" err="1">
                <a:latin typeface="华文中宋" panose="02010600040101010101" pitchFamily="2" charset="-122"/>
                <a:ea typeface="华文中宋" panose="02010600040101010101" pitchFamily="2" charset="-122"/>
              </a:rPr>
              <a:t>Sno</a:t>
            </a:r>
            <a:r>
              <a:rPr lang="en-US" altLang="zh-CN" sz="1667" dirty="0">
                <a:latin typeface="华文中宋" panose="02010600040101010101" pitchFamily="2" charset="-122"/>
                <a:ea typeface="华文中宋" panose="02010600040101010101" pitchFamily="2" charset="-122"/>
              </a:rPr>
              <a:t>) REFERENCES Student(</a:t>
            </a:r>
            <a:r>
              <a:rPr lang="en-US" altLang="zh-CN" sz="1667" dirty="0" err="1">
                <a:latin typeface="华文中宋" panose="02010600040101010101" pitchFamily="2" charset="-122"/>
                <a:ea typeface="华文中宋" panose="02010600040101010101" pitchFamily="2" charset="-122"/>
              </a:rPr>
              <a:t>Sno</a:t>
            </a:r>
            <a:r>
              <a:rPr lang="en-US" altLang="zh-CN" sz="1667" dirty="0">
                <a:latin typeface="华文中宋" panose="02010600040101010101" pitchFamily="2" charset="-122"/>
                <a:ea typeface="华文中宋" panose="02010600040101010101" pitchFamily="2" charset="-122"/>
              </a:rPr>
              <a:t>) </a:t>
            </a:r>
          </a:p>
          <a:p>
            <a:pPr eaLnBrk="1" hangingPunct="1">
              <a:lnSpc>
                <a:spcPct val="100000"/>
              </a:lnSpc>
              <a:buFont typeface="Wingdings" panose="05000000000000000000" pitchFamily="2" charset="2"/>
              <a:buNone/>
            </a:pPr>
            <a:r>
              <a:rPr lang="en-US" altLang="zh-CN" sz="1667" dirty="0">
                <a:latin typeface="华文中宋" panose="02010600040101010101" pitchFamily="2" charset="-122"/>
                <a:ea typeface="华文中宋" panose="02010600040101010101" pitchFamily="2" charset="-122"/>
              </a:rPr>
              <a:t>		ON DELETE CASCADE     /*</a:t>
            </a:r>
            <a:r>
              <a:rPr lang="zh-CN" altLang="en-US" sz="1667" dirty="0">
                <a:solidFill>
                  <a:srgbClr val="FF0000"/>
                </a:solidFill>
                <a:latin typeface="华文中宋" panose="02010600040101010101" pitchFamily="2" charset="-122"/>
                <a:ea typeface="华文中宋" panose="02010600040101010101" pitchFamily="2" charset="-122"/>
              </a:rPr>
              <a:t>级联删除</a:t>
            </a:r>
            <a:r>
              <a:rPr lang="en-US" altLang="zh-CN" sz="1667" dirty="0">
                <a:latin typeface="华文中宋" panose="02010600040101010101" pitchFamily="2" charset="-122"/>
                <a:ea typeface="华文中宋" panose="02010600040101010101" pitchFamily="2" charset="-122"/>
              </a:rPr>
              <a:t>SC</a:t>
            </a:r>
            <a:r>
              <a:rPr lang="zh-CN" altLang="en-US" sz="1667" dirty="0">
                <a:latin typeface="华文中宋" panose="02010600040101010101" pitchFamily="2" charset="-122"/>
                <a:ea typeface="华文中宋" panose="02010600040101010101" pitchFamily="2" charset="-122"/>
              </a:rPr>
              <a:t>表中相应的元组*</a:t>
            </a:r>
            <a:r>
              <a:rPr lang="en-US" altLang="zh-CN" sz="1667" dirty="0">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None/>
            </a:pPr>
            <a:r>
              <a:rPr lang="en-US" altLang="zh-CN" sz="1667" dirty="0">
                <a:latin typeface="华文中宋" panose="02010600040101010101" pitchFamily="2" charset="-122"/>
                <a:ea typeface="华文中宋" panose="02010600040101010101" pitchFamily="2" charset="-122"/>
              </a:rPr>
              <a:t>               ON UPDATE CASCADE</a:t>
            </a:r>
            <a:r>
              <a:rPr lang="zh-CN" altLang="en-US" sz="1667" dirty="0">
                <a:latin typeface="华文中宋" panose="02010600040101010101" pitchFamily="2" charset="-122"/>
                <a:ea typeface="华文中宋" panose="02010600040101010101" pitchFamily="2" charset="-122"/>
              </a:rPr>
              <a:t>， </a:t>
            </a:r>
            <a:r>
              <a:rPr lang="en-US" altLang="zh-CN" sz="1667" dirty="0">
                <a:latin typeface="华文中宋" panose="02010600040101010101" pitchFamily="2" charset="-122"/>
                <a:ea typeface="华文中宋" panose="02010600040101010101" pitchFamily="2" charset="-122"/>
              </a:rPr>
              <a:t>/*</a:t>
            </a:r>
            <a:r>
              <a:rPr lang="zh-CN" altLang="en-US" sz="1667" dirty="0">
                <a:solidFill>
                  <a:srgbClr val="FF0000"/>
                </a:solidFill>
                <a:latin typeface="华文中宋" panose="02010600040101010101" pitchFamily="2" charset="-122"/>
                <a:ea typeface="华文中宋" panose="02010600040101010101" pitchFamily="2" charset="-122"/>
              </a:rPr>
              <a:t>级联更新</a:t>
            </a:r>
            <a:r>
              <a:rPr lang="en-US" altLang="zh-CN" sz="1667" dirty="0">
                <a:latin typeface="华文中宋" panose="02010600040101010101" pitchFamily="2" charset="-122"/>
                <a:ea typeface="华文中宋" panose="02010600040101010101" pitchFamily="2" charset="-122"/>
              </a:rPr>
              <a:t>SC</a:t>
            </a:r>
            <a:r>
              <a:rPr lang="zh-CN" altLang="en-US" sz="1667" dirty="0">
                <a:latin typeface="华文中宋" panose="02010600040101010101" pitchFamily="2" charset="-122"/>
                <a:ea typeface="华文中宋" panose="02010600040101010101" pitchFamily="2" charset="-122"/>
              </a:rPr>
              <a:t>表中相应的元组*</a:t>
            </a:r>
            <a:r>
              <a:rPr lang="en-US" altLang="zh-CN" sz="1667" dirty="0">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None/>
            </a:pPr>
            <a:r>
              <a:rPr lang="en-US" altLang="zh-CN" sz="1667" dirty="0">
                <a:latin typeface="华文中宋" panose="02010600040101010101" pitchFamily="2" charset="-122"/>
                <a:ea typeface="华文中宋" panose="02010600040101010101" pitchFamily="2" charset="-122"/>
              </a:rPr>
              <a:t>         FOREIGN KEY (</a:t>
            </a:r>
            <a:r>
              <a:rPr lang="en-US" altLang="zh-CN" sz="1667" dirty="0" err="1">
                <a:latin typeface="华文中宋" panose="02010600040101010101" pitchFamily="2" charset="-122"/>
                <a:ea typeface="华文中宋" panose="02010600040101010101" pitchFamily="2" charset="-122"/>
              </a:rPr>
              <a:t>Cno</a:t>
            </a:r>
            <a:r>
              <a:rPr lang="en-US" altLang="zh-CN" sz="1667" dirty="0">
                <a:latin typeface="华文中宋" panose="02010600040101010101" pitchFamily="2" charset="-122"/>
                <a:ea typeface="华文中宋" panose="02010600040101010101" pitchFamily="2" charset="-122"/>
              </a:rPr>
              <a:t>) REFERENCES Course(</a:t>
            </a:r>
            <a:r>
              <a:rPr lang="en-US" altLang="zh-CN" sz="1667" dirty="0" err="1">
                <a:latin typeface="华文中宋" panose="02010600040101010101" pitchFamily="2" charset="-122"/>
                <a:ea typeface="华文中宋" panose="02010600040101010101" pitchFamily="2" charset="-122"/>
              </a:rPr>
              <a:t>Cno</a:t>
            </a:r>
            <a:r>
              <a:rPr lang="en-US" altLang="zh-CN" sz="1667" dirty="0">
                <a:latin typeface="华文中宋" panose="02010600040101010101" pitchFamily="2" charset="-122"/>
                <a:ea typeface="华文中宋" panose="02010600040101010101" pitchFamily="2" charset="-122"/>
              </a:rPr>
              <a:t>) 	                    </a:t>
            </a:r>
          </a:p>
          <a:p>
            <a:pPr eaLnBrk="1" hangingPunct="1">
              <a:lnSpc>
                <a:spcPct val="100000"/>
              </a:lnSpc>
              <a:buFont typeface="Wingdings" panose="05000000000000000000" pitchFamily="2" charset="2"/>
              <a:buNone/>
            </a:pPr>
            <a:r>
              <a:rPr lang="en-US" altLang="zh-CN" sz="1667" dirty="0">
                <a:latin typeface="华文中宋" panose="02010600040101010101" pitchFamily="2" charset="-122"/>
                <a:ea typeface="华文中宋" panose="02010600040101010101" pitchFamily="2" charset="-122"/>
              </a:rPr>
              <a:t>               ON DELETE NO ACTION 	</a:t>
            </a:r>
          </a:p>
          <a:p>
            <a:pPr eaLnBrk="1" hangingPunct="1">
              <a:lnSpc>
                <a:spcPct val="100000"/>
              </a:lnSpc>
              <a:buFont typeface="Wingdings" panose="05000000000000000000" pitchFamily="2" charset="2"/>
              <a:buNone/>
            </a:pPr>
            <a:r>
              <a:rPr lang="en-US" altLang="zh-CN" sz="1667" dirty="0">
                <a:latin typeface="华文中宋" panose="02010600040101010101" pitchFamily="2" charset="-122"/>
                <a:ea typeface="华文中宋" panose="02010600040101010101" pitchFamily="2" charset="-122"/>
              </a:rPr>
              <a:t>               /*</a:t>
            </a:r>
            <a:r>
              <a:rPr lang="zh-CN" altLang="en-US" sz="1667" dirty="0">
                <a:latin typeface="华文中宋" panose="02010600040101010101" pitchFamily="2" charset="-122"/>
                <a:ea typeface="华文中宋" panose="02010600040101010101" pitchFamily="2" charset="-122"/>
              </a:rPr>
              <a:t>当删除</a:t>
            </a:r>
            <a:r>
              <a:rPr lang="en-US" altLang="zh-CN" sz="1667" dirty="0">
                <a:latin typeface="华文中宋" panose="02010600040101010101" pitchFamily="2" charset="-122"/>
                <a:ea typeface="华文中宋" panose="02010600040101010101" pitchFamily="2" charset="-122"/>
              </a:rPr>
              <a:t>course </a:t>
            </a:r>
            <a:r>
              <a:rPr lang="zh-CN" altLang="en-US" sz="1667" dirty="0">
                <a:latin typeface="华文中宋" panose="02010600040101010101" pitchFamily="2" charset="-122"/>
                <a:ea typeface="华文中宋" panose="02010600040101010101" pitchFamily="2" charset="-122"/>
              </a:rPr>
              <a:t>表中的元组造成了与</a:t>
            </a:r>
            <a:r>
              <a:rPr lang="en-US" altLang="zh-CN" sz="1667" dirty="0">
                <a:latin typeface="华文中宋" panose="02010600040101010101" pitchFamily="2" charset="-122"/>
                <a:ea typeface="华文中宋" panose="02010600040101010101" pitchFamily="2" charset="-122"/>
              </a:rPr>
              <a:t>SC</a:t>
            </a:r>
            <a:r>
              <a:rPr lang="zh-CN" altLang="en-US" sz="1667" dirty="0">
                <a:latin typeface="华文中宋" panose="02010600040101010101" pitchFamily="2" charset="-122"/>
                <a:ea typeface="华文中宋" panose="02010600040101010101" pitchFamily="2" charset="-122"/>
              </a:rPr>
              <a:t>表不一致时</a:t>
            </a:r>
            <a:r>
              <a:rPr lang="zh-CN" altLang="en-US" sz="1667" dirty="0">
                <a:solidFill>
                  <a:srgbClr val="FF0000"/>
                </a:solidFill>
                <a:latin typeface="华文中宋" panose="02010600040101010101" pitchFamily="2" charset="-122"/>
                <a:ea typeface="华文中宋" panose="02010600040101010101" pitchFamily="2" charset="-122"/>
              </a:rPr>
              <a:t>拒绝删除</a:t>
            </a:r>
            <a:r>
              <a:rPr lang="zh-CN" altLang="en-US" sz="1667" dirty="0">
                <a:latin typeface="华文中宋" panose="02010600040101010101" pitchFamily="2" charset="-122"/>
                <a:ea typeface="华文中宋" panose="02010600040101010101" pitchFamily="2" charset="-122"/>
              </a:rPr>
              <a:t>*</a:t>
            </a:r>
            <a:r>
              <a:rPr lang="en-US" altLang="zh-CN" sz="1667" dirty="0">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None/>
            </a:pPr>
            <a:r>
              <a:rPr lang="en-US" altLang="zh-CN" sz="1667" dirty="0">
                <a:latin typeface="华文中宋" panose="02010600040101010101" pitchFamily="2" charset="-122"/>
                <a:ea typeface="华文中宋" panose="02010600040101010101" pitchFamily="2" charset="-122"/>
              </a:rPr>
              <a:t>               ON UPDATE CASCADE   </a:t>
            </a:r>
          </a:p>
          <a:p>
            <a:pPr eaLnBrk="1" hangingPunct="1">
              <a:lnSpc>
                <a:spcPct val="100000"/>
              </a:lnSpc>
              <a:buFont typeface="Wingdings" panose="05000000000000000000" pitchFamily="2" charset="2"/>
              <a:buNone/>
            </a:pPr>
            <a:r>
              <a:rPr lang="en-US" altLang="zh-CN" sz="1667" dirty="0">
                <a:latin typeface="华文中宋" panose="02010600040101010101" pitchFamily="2" charset="-122"/>
                <a:ea typeface="华文中宋" panose="02010600040101010101" pitchFamily="2" charset="-122"/>
              </a:rPr>
              <a:t>      	/*</a:t>
            </a:r>
            <a:r>
              <a:rPr lang="zh-CN" altLang="en-US" sz="1667" dirty="0">
                <a:latin typeface="华文中宋" panose="02010600040101010101" pitchFamily="2" charset="-122"/>
                <a:ea typeface="华文中宋" panose="02010600040101010101" pitchFamily="2" charset="-122"/>
              </a:rPr>
              <a:t>当更新</a:t>
            </a:r>
            <a:r>
              <a:rPr lang="en-US" altLang="zh-CN" sz="1667" dirty="0">
                <a:latin typeface="华文中宋" panose="02010600040101010101" pitchFamily="2" charset="-122"/>
                <a:ea typeface="华文中宋" panose="02010600040101010101" pitchFamily="2" charset="-122"/>
              </a:rPr>
              <a:t>course</a:t>
            </a:r>
            <a:r>
              <a:rPr lang="zh-CN" altLang="en-US" sz="1667" dirty="0">
                <a:latin typeface="华文中宋" panose="02010600040101010101" pitchFamily="2" charset="-122"/>
                <a:ea typeface="华文中宋" panose="02010600040101010101" pitchFamily="2" charset="-122"/>
              </a:rPr>
              <a:t>表中的</a:t>
            </a:r>
            <a:r>
              <a:rPr lang="en-US" altLang="zh-CN" sz="1667" dirty="0" err="1">
                <a:latin typeface="华文中宋" panose="02010600040101010101" pitchFamily="2" charset="-122"/>
                <a:ea typeface="华文中宋" panose="02010600040101010101" pitchFamily="2" charset="-122"/>
              </a:rPr>
              <a:t>cno</a:t>
            </a:r>
            <a:r>
              <a:rPr lang="zh-CN" altLang="en-US" sz="1667" dirty="0">
                <a:latin typeface="华文中宋" panose="02010600040101010101" pitchFamily="2" charset="-122"/>
                <a:ea typeface="华文中宋" panose="02010600040101010101" pitchFamily="2" charset="-122"/>
              </a:rPr>
              <a:t>时，</a:t>
            </a:r>
            <a:r>
              <a:rPr lang="zh-CN" altLang="en-US" sz="1667" dirty="0">
                <a:solidFill>
                  <a:srgbClr val="FF0000"/>
                </a:solidFill>
                <a:latin typeface="华文中宋" panose="02010600040101010101" pitchFamily="2" charset="-122"/>
                <a:ea typeface="华文中宋" panose="02010600040101010101" pitchFamily="2" charset="-122"/>
              </a:rPr>
              <a:t>级联更新</a:t>
            </a:r>
            <a:r>
              <a:rPr lang="en-US" altLang="zh-CN" sz="1667" dirty="0">
                <a:latin typeface="华文中宋" panose="02010600040101010101" pitchFamily="2" charset="-122"/>
                <a:ea typeface="华文中宋" panose="02010600040101010101" pitchFamily="2" charset="-122"/>
              </a:rPr>
              <a:t>SC</a:t>
            </a:r>
            <a:r>
              <a:rPr lang="zh-CN" altLang="en-US" sz="1667" dirty="0">
                <a:latin typeface="华文中宋" panose="02010600040101010101" pitchFamily="2" charset="-122"/>
                <a:ea typeface="华文中宋" panose="02010600040101010101" pitchFamily="2" charset="-122"/>
              </a:rPr>
              <a:t>表中相应的元组*</a:t>
            </a:r>
            <a:r>
              <a:rPr lang="en-US" altLang="zh-CN" sz="1667" dirty="0">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None/>
            </a:pPr>
            <a:r>
              <a:rPr lang="en-US" altLang="zh-CN" sz="1667" dirty="0">
                <a:latin typeface="华文中宋" panose="02010600040101010101" pitchFamily="2" charset="-122"/>
                <a:ea typeface="华文中宋" panose="02010600040101010101" pitchFamily="2" charset="-122"/>
              </a:rPr>
              <a:t>        )</a:t>
            </a:r>
            <a:endParaRPr lang="zh-CN" altLang="en-US" sz="1667"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036473787"/>
      </p:ext>
    </p:extLst>
  </p:cSld>
  <p:clrMapOvr>
    <a:masterClrMapping/>
  </p:clrMapOvr>
  <p:transition spd="slow" advTm="109595">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82157FA9-DE9E-4222-B7B6-6FB1AC4A13E2}"/>
              </a:ext>
            </a:extLst>
          </p:cNvPr>
          <p:cNvSpPr/>
          <p:nvPr/>
        </p:nvSpPr>
        <p:spPr>
          <a:xfrm>
            <a:off x="5440040" y="1561247"/>
            <a:ext cx="4176464" cy="2592505"/>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b="1" dirty="0">
                <a:solidFill>
                  <a:srgbClr val="002060"/>
                </a:solidFill>
                <a:latin typeface="微软雅黑" panose="020B0503020204020204" pitchFamily="34" charset="-122"/>
                <a:ea typeface="微软雅黑" panose="020B0503020204020204" pitchFamily="34" charset="-122"/>
              </a:rPr>
              <a:t>实体完整性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b="1" dirty="0">
                <a:solidFill>
                  <a:srgbClr val="002060"/>
                </a:solidFill>
                <a:latin typeface="微软雅黑" panose="020B0503020204020204" pitchFamily="34" charset="-122"/>
                <a:ea typeface="微软雅黑" panose="020B0503020204020204" pitchFamily="34" charset="-122"/>
              </a:rPr>
              <a:t>参照完整性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b="1" dirty="0">
                <a:solidFill>
                  <a:srgbClr val="002060"/>
                </a:solidFill>
                <a:latin typeface="微软雅黑" panose="020B0503020204020204" pitchFamily="34" charset="-122"/>
                <a:ea typeface="微软雅黑" panose="020B0503020204020204" pitchFamily="34" charset="-122"/>
              </a:rPr>
              <a:t>用户定义的完整性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b="1" dirty="0">
                <a:solidFill>
                  <a:srgbClr val="002060"/>
                </a:solidFill>
                <a:latin typeface="微软雅黑" panose="020B0503020204020204" pitchFamily="34" charset="-122"/>
                <a:ea typeface="微软雅黑" panose="020B0503020204020204" pitchFamily="34" charset="-122"/>
              </a:rPr>
              <a:t>完整性约束命名字</a:t>
            </a:r>
            <a:endParaRPr lang="en-US" altLang="zh-CN" sz="2000" b="1" dirty="0">
              <a:solidFill>
                <a:srgbClr val="002060"/>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b="1" dirty="0">
                <a:solidFill>
                  <a:srgbClr val="002060"/>
                </a:solidFill>
                <a:latin typeface="微软雅黑" panose="020B0503020204020204" pitchFamily="34" charset="-122"/>
                <a:ea typeface="微软雅黑" panose="020B0503020204020204" pitchFamily="34" charset="-122"/>
              </a:rPr>
              <a:t>触发器</a:t>
            </a:r>
          </a:p>
        </p:txBody>
      </p:sp>
      <p:cxnSp>
        <p:nvCxnSpPr>
          <p:cNvPr id="16" name="直接连接符 15">
            <a:extLst>
              <a:ext uri="{FF2B5EF4-FFF2-40B4-BE49-F238E27FC236}">
                <a16:creationId xmlns:a16="http://schemas.microsoft.com/office/drawing/2014/main" id="{422FFDAD-07DB-4024-A5CB-5496770487DC}"/>
              </a:ext>
            </a:extLst>
          </p:cNvPr>
          <p:cNvCxnSpPr>
            <a:cxnSpLocks/>
          </p:cNvCxnSpPr>
          <p:nvPr/>
        </p:nvCxnSpPr>
        <p:spPr>
          <a:xfrm>
            <a:off x="5527546" y="3073524"/>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712558"/>
      </p:ext>
    </p:extLst>
  </p:cSld>
  <p:clrMapOvr>
    <a:masterClrMapping/>
  </p:clrMapOvr>
  <p:transition spd="slow" advTm="77506">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chor="ctr"/>
          <a:lstStyle/>
          <a:p>
            <a:pPr eaLnBrk="1" hangingPunct="1"/>
            <a:r>
              <a:rPr lang="zh-CN" altLang="en-US"/>
              <a:t>用户定义的完整性</a:t>
            </a:r>
          </a:p>
        </p:txBody>
      </p:sp>
      <p:sp>
        <p:nvSpPr>
          <p:cNvPr id="29700" name="Rectangle 3"/>
          <p:cNvSpPr>
            <a:spLocks noGrp="1" noChangeArrowheads="1"/>
          </p:cNvSpPr>
          <p:nvPr>
            <p:ph sz="quarter" idx="10"/>
          </p:nvPr>
        </p:nvSpPr>
        <p:spPr/>
        <p:txBody>
          <a:bodyPr/>
          <a:lstStyle/>
          <a:p>
            <a:pPr eaLnBrk="1" hangingPunct="1">
              <a:lnSpc>
                <a:spcPct val="170000"/>
              </a:lnSpc>
            </a:pPr>
            <a:r>
              <a:rPr lang="zh-CN" altLang="en-US" dirty="0"/>
              <a:t>用户定义的完整性是：针对</a:t>
            </a:r>
            <a:r>
              <a:rPr lang="zh-CN" altLang="en-US" b="1" dirty="0">
                <a:solidFill>
                  <a:srgbClr val="FF0000"/>
                </a:solidFill>
              </a:rPr>
              <a:t>某一具体应用</a:t>
            </a:r>
            <a:r>
              <a:rPr lang="zh-CN" altLang="en-US" dirty="0"/>
              <a:t>的数据必须满足的语义要求 </a:t>
            </a:r>
          </a:p>
          <a:p>
            <a:pPr eaLnBrk="1" hangingPunct="1">
              <a:lnSpc>
                <a:spcPct val="170000"/>
              </a:lnSpc>
            </a:pPr>
            <a:r>
              <a:rPr lang="zh-CN" altLang="en-US" dirty="0"/>
              <a:t>关系数据库管理系统提供了定义和检验用户定义完整性的机制，不必由应用程序承担</a:t>
            </a:r>
          </a:p>
        </p:txBody>
      </p:sp>
    </p:spTree>
    <p:extLst>
      <p:ext uri="{BB962C8B-B14F-4D97-AF65-F5344CB8AC3E}">
        <p14:creationId xmlns:p14="http://schemas.microsoft.com/office/powerpoint/2010/main" val="1165192479"/>
      </p:ext>
    </p:extLst>
  </p:cSld>
  <p:clrMapOvr>
    <a:masterClrMapping/>
  </p:clrMapOvr>
  <p:transition spd="slow" advTm="109595">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3</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用户定义完整性</a:t>
            </a:r>
          </a:p>
        </p:txBody>
      </p:sp>
      <p:sp>
        <p:nvSpPr>
          <p:cNvPr id="12" name="矩形 48"/>
          <p:cNvSpPr>
            <a:spLocks noChangeArrowheads="1"/>
          </p:cNvSpPr>
          <p:nvPr/>
        </p:nvSpPr>
        <p:spPr bwMode="auto">
          <a:xfrm>
            <a:off x="4039306" y="2524126"/>
            <a:ext cx="3896431" cy="8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属性上的约束条件</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元组上的约束条件 </a:t>
            </a:r>
          </a:p>
        </p:txBody>
      </p:sp>
    </p:spTree>
    <p:extLst>
      <p:ext uri="{BB962C8B-B14F-4D97-AF65-F5344CB8AC3E}">
        <p14:creationId xmlns:p14="http://schemas.microsoft.com/office/powerpoint/2010/main" val="115446166"/>
      </p:ext>
    </p:extLst>
  </p:cSld>
  <p:clrMapOvr>
    <a:masterClrMapping/>
  </p:clrMapOvr>
  <p:transition spd="slow" advTm="1553">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31747" name="Rectangle 2"/>
          <p:cNvSpPr>
            <a:spLocks noGrp="1" noChangeArrowheads="1"/>
          </p:cNvSpPr>
          <p:nvPr>
            <p:ph type="title"/>
          </p:nvPr>
        </p:nvSpPr>
        <p:spPr/>
        <p:txBody>
          <a:bodyPr anchor="ctr"/>
          <a:lstStyle/>
          <a:p>
            <a:pPr eaLnBrk="1" hangingPunct="1"/>
            <a:r>
              <a:rPr lang="zh-CN" altLang="en-US"/>
              <a:t>属性上约束条件的定义</a:t>
            </a:r>
          </a:p>
        </p:txBody>
      </p:sp>
      <p:sp>
        <p:nvSpPr>
          <p:cNvPr id="31748" name="Rectangle 3"/>
          <p:cNvSpPr>
            <a:spLocks noGrp="1" noChangeArrowheads="1"/>
          </p:cNvSpPr>
          <p:nvPr>
            <p:ph sz="quarter" idx="10"/>
          </p:nvPr>
        </p:nvSpPr>
        <p:spPr/>
        <p:txBody>
          <a:bodyPr/>
          <a:lstStyle/>
          <a:p>
            <a:pPr marL="0" indent="0" eaLnBrk="1" hangingPunct="1">
              <a:lnSpc>
                <a:spcPct val="150000"/>
              </a:lnSpc>
              <a:buNone/>
            </a:pPr>
            <a:r>
              <a:rPr lang="en-US" altLang="zh-CN" dirty="0"/>
              <a:t>CREATE TABLE</a:t>
            </a:r>
            <a:r>
              <a:rPr lang="zh-CN" altLang="en-US" dirty="0"/>
              <a:t>时</a:t>
            </a:r>
            <a:r>
              <a:rPr lang="zh-CN" altLang="en-US" b="1" dirty="0">
                <a:solidFill>
                  <a:srgbClr val="FF0000"/>
                </a:solidFill>
              </a:rPr>
              <a:t>定义属性上的约束条件</a:t>
            </a:r>
          </a:p>
          <a:p>
            <a:pPr eaLnBrk="1" hangingPunct="1">
              <a:lnSpc>
                <a:spcPct val="150000"/>
              </a:lnSpc>
            </a:pPr>
            <a:r>
              <a:rPr lang="zh-CN" altLang="en-US" sz="1800" b="0" dirty="0">
                <a:latin typeface="华文中宋" panose="02010600040101010101" pitchFamily="2" charset="-122"/>
                <a:ea typeface="华文中宋" panose="02010600040101010101" pitchFamily="2" charset="-122"/>
              </a:rPr>
              <a:t>列值非空（</a:t>
            </a:r>
            <a:r>
              <a:rPr lang="en-US" altLang="zh-CN" sz="1800" b="0" dirty="0">
                <a:latin typeface="华文中宋" panose="02010600040101010101" pitchFamily="2" charset="-122"/>
                <a:ea typeface="华文中宋" panose="02010600040101010101" pitchFamily="2" charset="-122"/>
              </a:rPr>
              <a:t>NOT NULL</a:t>
            </a:r>
            <a:r>
              <a:rPr lang="zh-CN" altLang="en-US" sz="1800" b="0" dirty="0">
                <a:latin typeface="华文中宋" panose="02010600040101010101" pitchFamily="2" charset="-122"/>
                <a:ea typeface="华文中宋" panose="02010600040101010101" pitchFamily="2" charset="-122"/>
              </a:rPr>
              <a:t>）</a:t>
            </a:r>
          </a:p>
          <a:p>
            <a:pPr eaLnBrk="1" hangingPunct="1">
              <a:lnSpc>
                <a:spcPct val="150000"/>
              </a:lnSpc>
            </a:pPr>
            <a:r>
              <a:rPr lang="zh-CN" altLang="en-US" sz="1800" b="0" dirty="0">
                <a:latin typeface="华文中宋" panose="02010600040101010101" pitchFamily="2" charset="-122"/>
                <a:ea typeface="华文中宋" panose="02010600040101010101" pitchFamily="2" charset="-122"/>
              </a:rPr>
              <a:t>列值唯一（</a:t>
            </a:r>
            <a:r>
              <a:rPr lang="en-US" altLang="zh-CN" sz="1800" b="0" dirty="0">
                <a:latin typeface="华文中宋" panose="02010600040101010101" pitchFamily="2" charset="-122"/>
                <a:ea typeface="华文中宋" panose="02010600040101010101" pitchFamily="2" charset="-122"/>
              </a:rPr>
              <a:t>UNIQUE</a:t>
            </a:r>
            <a:r>
              <a:rPr lang="zh-CN" altLang="en-US" sz="1800" b="0" dirty="0">
                <a:latin typeface="华文中宋" panose="02010600040101010101" pitchFamily="2" charset="-122"/>
                <a:ea typeface="华文中宋" panose="02010600040101010101" pitchFamily="2" charset="-122"/>
              </a:rPr>
              <a:t>）</a:t>
            </a:r>
          </a:p>
          <a:p>
            <a:pPr eaLnBrk="1" hangingPunct="1">
              <a:lnSpc>
                <a:spcPct val="150000"/>
              </a:lnSpc>
            </a:pPr>
            <a:r>
              <a:rPr lang="zh-CN" altLang="en-US" sz="1800" b="0" dirty="0">
                <a:latin typeface="华文中宋" panose="02010600040101010101" pitchFamily="2" charset="-122"/>
                <a:ea typeface="华文中宋" panose="02010600040101010101" pitchFamily="2" charset="-122"/>
              </a:rPr>
              <a:t>检查列值是否满足一个条件表达式（</a:t>
            </a:r>
            <a:r>
              <a:rPr lang="en-US" altLang="zh-CN" sz="1800" b="0" dirty="0">
                <a:latin typeface="华文中宋" panose="02010600040101010101" pitchFamily="2" charset="-122"/>
                <a:ea typeface="华文中宋" panose="02010600040101010101" pitchFamily="2" charset="-122"/>
              </a:rPr>
              <a:t>CHECK</a:t>
            </a:r>
            <a:r>
              <a:rPr lang="zh-CN" altLang="en-US" sz="1800" b="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2730572146"/>
      </p:ext>
    </p:extLst>
  </p:cSld>
  <p:clrMapOvr>
    <a:masterClrMapping/>
  </p:clrMapOvr>
  <p:transition spd="slow" advTm="109595">
    <p:push dir="u"/>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Rectangle 4">
            <a:extLst>
              <a:ext uri="{FF2B5EF4-FFF2-40B4-BE49-F238E27FC236}">
                <a16:creationId xmlns:a16="http://schemas.microsoft.com/office/drawing/2014/main" id="{9F4E0175-2084-4981-91A0-98B7DF2BF773}"/>
              </a:ext>
            </a:extLst>
          </p:cNvPr>
          <p:cNvSpPr/>
          <p:nvPr/>
        </p:nvSpPr>
        <p:spPr>
          <a:xfrm>
            <a:off x="4973105" y="841276"/>
            <a:ext cx="5210142" cy="4889222"/>
          </a:xfrm>
          <a:prstGeom prst="rect">
            <a:avLst/>
          </a:prstGeom>
          <a:solidFill>
            <a:schemeClr val="accent6">
              <a:lumMod val="75000"/>
            </a:schemeClr>
          </a:solidFill>
          <a:ln w="12700" cap="flat" cmpd="sng" algn="ctr">
            <a:noFill/>
            <a:prstDash val="solid"/>
            <a:miter lim="800000"/>
          </a:ln>
          <a:effectLst/>
        </p:spPr>
        <p:txBody>
          <a:bodyPr rtlCol="0" anchor="ctr"/>
          <a:lstStyle/>
          <a:p>
            <a:pPr lvl="1" eaLnBrk="1" hangingPunct="1">
              <a:lnSpc>
                <a:spcPct val="110000"/>
              </a:lnSpc>
            </a:pPr>
            <a:endParaRPr lang="zh-CN" altLang="en-US" sz="1600" dirty="0">
              <a:solidFill>
                <a:schemeClr val="bg1"/>
              </a:solidFill>
              <a:latin typeface="华文中宋" panose="02010600040101010101" pitchFamily="2" charset="-122"/>
              <a:ea typeface="华文中宋" panose="02010600040101010101" pitchFamily="2" charset="-122"/>
            </a:endParaRPr>
          </a:p>
        </p:txBody>
      </p:sp>
      <p:sp>
        <p:nvSpPr>
          <p:cNvPr id="6" name="Rectangle 4">
            <a:extLst>
              <a:ext uri="{FF2B5EF4-FFF2-40B4-BE49-F238E27FC236}">
                <a16:creationId xmlns:a16="http://schemas.microsoft.com/office/drawing/2014/main" id="{25273536-6FAE-4AED-93C7-E35600E2AF29}"/>
              </a:ext>
            </a:extLst>
          </p:cNvPr>
          <p:cNvSpPr/>
          <p:nvPr/>
        </p:nvSpPr>
        <p:spPr>
          <a:xfrm>
            <a:off x="0" y="841276"/>
            <a:ext cx="4863976" cy="4873724"/>
          </a:xfrm>
          <a:prstGeom prst="rect">
            <a:avLst/>
          </a:prstGeom>
          <a:solidFill>
            <a:srgbClr val="3B96D3"/>
          </a:solidFill>
          <a:ln w="12700" cap="flat" cmpd="sng" algn="ctr">
            <a:noFill/>
            <a:prstDash val="solid"/>
            <a:miter lim="800000"/>
          </a:ln>
          <a:effectLst/>
        </p:spPr>
        <p:txBody>
          <a:bodyPr rtlCol="0" anchor="ctr"/>
          <a:lstStyle/>
          <a:p>
            <a:pPr lvl="1" eaLnBrk="1" hangingPunct="1">
              <a:lnSpc>
                <a:spcPct val="110000"/>
              </a:lnSpc>
            </a:pPr>
            <a:endParaRPr lang="zh-CN" altLang="en-US" sz="1600" dirty="0">
              <a:solidFill>
                <a:schemeClr val="bg1"/>
              </a:solidFill>
              <a:latin typeface="华文中宋" panose="02010600040101010101" pitchFamily="2" charset="-122"/>
              <a:ea typeface="华文中宋" panose="02010600040101010101" pitchFamily="2" charset="-122"/>
            </a:endParaRPr>
          </a:p>
        </p:txBody>
      </p:sp>
      <p:sp>
        <p:nvSpPr>
          <p:cNvPr id="26626" name="Rectangle 2"/>
          <p:cNvSpPr>
            <a:spLocks noGrp="1" noChangeArrowheads="1"/>
          </p:cNvSpPr>
          <p:nvPr>
            <p:ph type="title"/>
          </p:nvPr>
        </p:nvSpPr>
        <p:spPr bwMode="auto">
          <a:xfrm>
            <a:off x="719765" y="99315"/>
            <a:ext cx="9136196" cy="533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eaLnBrk="1" hangingPunct="1"/>
            <a:r>
              <a:rPr lang="zh-CN" altLang="en-US" dirty="0"/>
              <a:t>数据库的完整性与安全性比较</a:t>
            </a:r>
            <a:endParaRPr dirty="0"/>
          </a:p>
        </p:txBody>
      </p:sp>
      <p:sp>
        <p:nvSpPr>
          <p:cNvPr id="24" name="TextBox 22">
            <a:extLst>
              <a:ext uri="{FF2B5EF4-FFF2-40B4-BE49-F238E27FC236}">
                <a16:creationId xmlns:a16="http://schemas.microsoft.com/office/drawing/2014/main" id="{71C4501C-8FDB-43F4-B73D-6BE28C4EA10F}"/>
              </a:ext>
            </a:extLst>
          </p:cNvPr>
          <p:cNvSpPr txBox="1"/>
          <p:nvPr/>
        </p:nvSpPr>
        <p:spPr>
          <a:xfrm>
            <a:off x="1392490" y="1283137"/>
            <a:ext cx="2031326" cy="46166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数据的完整性</a:t>
            </a:r>
            <a:endParaRPr lang="id-ID" sz="2400" b="1" dirty="0">
              <a:solidFill>
                <a:schemeClr val="bg1"/>
              </a:solidFill>
              <a:latin typeface="微软雅黑" panose="020B0503020204020204" pitchFamily="34" charset="-122"/>
              <a:ea typeface="微软雅黑" panose="020B0503020204020204" pitchFamily="34" charset="-122"/>
            </a:endParaRPr>
          </a:p>
        </p:txBody>
      </p:sp>
      <p:sp>
        <p:nvSpPr>
          <p:cNvPr id="50" name="TextBox 22">
            <a:extLst>
              <a:ext uri="{FF2B5EF4-FFF2-40B4-BE49-F238E27FC236}">
                <a16:creationId xmlns:a16="http://schemas.microsoft.com/office/drawing/2014/main" id="{DE684858-DEE4-4D55-9429-EA4F04776A58}"/>
              </a:ext>
            </a:extLst>
          </p:cNvPr>
          <p:cNvSpPr txBox="1"/>
          <p:nvPr/>
        </p:nvSpPr>
        <p:spPr>
          <a:xfrm>
            <a:off x="6723474" y="1307621"/>
            <a:ext cx="2031326" cy="46166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数据的安全性</a:t>
            </a:r>
            <a:endParaRPr lang="id-ID" sz="2400"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B6A126C5-F53D-4A64-9387-D8BE037C0DDD}"/>
              </a:ext>
            </a:extLst>
          </p:cNvPr>
          <p:cNvSpPr/>
          <p:nvPr/>
        </p:nvSpPr>
        <p:spPr>
          <a:xfrm>
            <a:off x="349677" y="2053365"/>
            <a:ext cx="3792017" cy="2120773"/>
          </a:xfrm>
          <a:prstGeom prst="rect">
            <a:avLst/>
          </a:prstGeom>
        </p:spPr>
        <p:txBody>
          <a:bodyPr wrap="square">
            <a:spAutoFit/>
          </a:bodyPr>
          <a:lstStyle/>
          <a:p>
            <a:pPr marL="741363" lvl="1" indent="-285750" eaLnBrk="1" hangingPunct="1">
              <a:lnSpc>
                <a:spcPct val="150000"/>
              </a:lnSpc>
              <a:buFont typeface="Arial" panose="020B0604020202020204" pitchFamily="34" charset="0"/>
              <a:buChar char="•"/>
            </a:pPr>
            <a:r>
              <a:rPr lang="zh-CN" altLang="en-US" sz="1800" b="1" dirty="0">
                <a:solidFill>
                  <a:schemeClr val="bg1"/>
                </a:solidFill>
                <a:latin typeface="华文中宋" panose="02010600040101010101" pitchFamily="2" charset="-122"/>
                <a:ea typeface="华文中宋" panose="02010600040101010101" pitchFamily="2" charset="-122"/>
              </a:rPr>
              <a:t>防止数据库中存在不符合语义的数据，也就是防止数据库中存在不正确的数据</a:t>
            </a:r>
          </a:p>
          <a:p>
            <a:pPr marL="741363" lvl="1" indent="-285750" eaLnBrk="1" hangingPunct="1">
              <a:lnSpc>
                <a:spcPct val="150000"/>
              </a:lnSpc>
              <a:buFont typeface="Arial" panose="020B0604020202020204" pitchFamily="34" charset="0"/>
              <a:buChar char="•"/>
            </a:pPr>
            <a:r>
              <a:rPr lang="zh-CN" altLang="en-US" sz="1800" b="1" dirty="0">
                <a:solidFill>
                  <a:schemeClr val="bg1"/>
                </a:solidFill>
                <a:latin typeface="华文中宋" panose="02010600040101010101" pitchFamily="2" charset="-122"/>
                <a:ea typeface="华文中宋" panose="02010600040101010101" pitchFamily="2" charset="-122"/>
              </a:rPr>
              <a:t>防范对象：不符合语义的、不正确的数据</a:t>
            </a:r>
          </a:p>
        </p:txBody>
      </p:sp>
      <p:sp>
        <p:nvSpPr>
          <p:cNvPr id="17" name="矩形 16">
            <a:extLst>
              <a:ext uri="{FF2B5EF4-FFF2-40B4-BE49-F238E27FC236}">
                <a16:creationId xmlns:a16="http://schemas.microsoft.com/office/drawing/2014/main" id="{9CC27743-5901-46EB-A600-BC858E4CB866}"/>
              </a:ext>
            </a:extLst>
          </p:cNvPr>
          <p:cNvSpPr/>
          <p:nvPr/>
        </p:nvSpPr>
        <p:spPr>
          <a:xfrm>
            <a:off x="5598233" y="2095945"/>
            <a:ext cx="3792017" cy="1705275"/>
          </a:xfrm>
          <a:prstGeom prst="rect">
            <a:avLst/>
          </a:prstGeom>
        </p:spPr>
        <p:txBody>
          <a:bodyPr wrap="square">
            <a:spAutoFit/>
          </a:bodyPr>
          <a:lstStyle/>
          <a:p>
            <a:pPr marL="741363" lvl="1" indent="-285750" eaLnBrk="1" hangingPunct="1">
              <a:lnSpc>
                <a:spcPct val="150000"/>
              </a:lnSpc>
              <a:buFont typeface="Arial" panose="020B0604020202020204" pitchFamily="34" charset="0"/>
              <a:buChar char="•"/>
            </a:pPr>
            <a:r>
              <a:rPr lang="zh-CN" altLang="en-US" sz="1800" b="1" dirty="0">
                <a:solidFill>
                  <a:schemeClr val="bg1"/>
                </a:solidFill>
                <a:latin typeface="华文中宋" panose="02010600040101010101" pitchFamily="2" charset="-122"/>
                <a:ea typeface="华文中宋" panose="02010600040101010101" pitchFamily="2" charset="-122"/>
              </a:rPr>
              <a:t>保护数据库：防止恶意的破坏和非法的存取</a:t>
            </a:r>
          </a:p>
          <a:p>
            <a:pPr marL="741363" lvl="1" indent="-285750" eaLnBrk="1" hangingPunct="1">
              <a:lnSpc>
                <a:spcPct val="150000"/>
              </a:lnSpc>
              <a:buFont typeface="Arial" panose="020B0604020202020204" pitchFamily="34" charset="0"/>
              <a:buChar char="•"/>
            </a:pPr>
            <a:r>
              <a:rPr lang="zh-CN" altLang="en-US" sz="1800" b="1" dirty="0">
                <a:solidFill>
                  <a:schemeClr val="bg1"/>
                </a:solidFill>
                <a:latin typeface="华文中宋" panose="02010600040101010101" pitchFamily="2" charset="-122"/>
                <a:ea typeface="华文中宋" panose="02010600040101010101" pitchFamily="2" charset="-122"/>
              </a:rPr>
              <a:t>防范对象：非法用户和非法操作</a:t>
            </a:r>
          </a:p>
        </p:txBody>
      </p:sp>
      <p:pic>
        <p:nvPicPr>
          <p:cNvPr id="2050" name="Picture 2" descr="See the source image">
            <a:extLst>
              <a:ext uri="{FF2B5EF4-FFF2-40B4-BE49-F238E27FC236}">
                <a16:creationId xmlns:a16="http://schemas.microsoft.com/office/drawing/2014/main" id="{A00DBD1B-BF85-4FA4-9A91-5BA63B9394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2220" y="2484966"/>
            <a:ext cx="1081770" cy="92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查看源图像">
            <a:extLst>
              <a:ext uri="{FF2B5EF4-FFF2-40B4-BE49-F238E27FC236}">
                <a16:creationId xmlns:a16="http://schemas.microsoft.com/office/drawing/2014/main" id="{98DF49EA-6917-430F-9B58-836FB4918C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1352" y="4421473"/>
            <a:ext cx="1722165" cy="9652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查看源图像">
            <a:extLst>
              <a:ext uri="{FF2B5EF4-FFF2-40B4-BE49-F238E27FC236}">
                <a16:creationId xmlns:a16="http://schemas.microsoft.com/office/drawing/2014/main" id="{2141D1AD-2582-4F4C-BD98-3B5AB93D73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4929" y="4174138"/>
            <a:ext cx="1609871" cy="127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362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32771" name="Rectangle 2"/>
          <p:cNvSpPr>
            <a:spLocks noGrp="1" noChangeArrowheads="1"/>
          </p:cNvSpPr>
          <p:nvPr>
            <p:ph type="title"/>
          </p:nvPr>
        </p:nvSpPr>
        <p:spPr/>
        <p:txBody>
          <a:bodyPr anchor="ctr"/>
          <a:lstStyle/>
          <a:p>
            <a:pPr eaLnBrk="1" hangingPunct="1"/>
            <a:r>
              <a:rPr lang="zh-CN" altLang="en-US"/>
              <a:t>不允许取空值</a:t>
            </a:r>
            <a:endParaRPr lang="en-US" altLang="zh-CN"/>
          </a:p>
        </p:txBody>
      </p:sp>
      <p:sp>
        <p:nvSpPr>
          <p:cNvPr id="32772" name="Rectangle 3"/>
          <p:cNvSpPr>
            <a:spLocks noGrp="1" noChangeArrowheads="1"/>
          </p:cNvSpPr>
          <p:nvPr>
            <p:ph sz="quarter" idx="10"/>
          </p:nvPr>
        </p:nvSpPr>
        <p:spPr/>
        <p:txBody>
          <a:bodyPr/>
          <a:lstStyle/>
          <a:p>
            <a:pPr eaLnBrk="1" hangingPunct="1">
              <a:lnSpc>
                <a:spcPct val="150000"/>
              </a:lnSpc>
              <a:buFont typeface="Wingdings" panose="05000000000000000000" pitchFamily="2" charset="2"/>
              <a:buNone/>
            </a:pPr>
            <a:r>
              <a:rPr lang="zh-CN" altLang="en-US" dirty="0"/>
              <a:t>在定义</a:t>
            </a:r>
            <a:r>
              <a:rPr lang="en-US" altLang="zh-CN" dirty="0"/>
              <a:t>SC</a:t>
            </a:r>
            <a:r>
              <a:rPr lang="zh-CN" altLang="en-US" dirty="0"/>
              <a:t>表时，说明</a:t>
            </a:r>
            <a:r>
              <a:rPr lang="en-US" altLang="zh-CN" dirty="0" err="1"/>
              <a:t>Sno</a:t>
            </a:r>
            <a:r>
              <a:rPr lang="zh-CN" altLang="en-US" dirty="0"/>
              <a:t>、</a:t>
            </a:r>
            <a:r>
              <a:rPr lang="en-US" altLang="zh-CN" dirty="0" err="1"/>
              <a:t>Cno</a:t>
            </a:r>
            <a:r>
              <a:rPr lang="zh-CN" altLang="en-US" dirty="0"/>
              <a:t>、</a:t>
            </a:r>
            <a:r>
              <a:rPr lang="en-US" altLang="zh-CN" dirty="0"/>
              <a:t>Grade</a:t>
            </a:r>
            <a:r>
              <a:rPr lang="zh-CN" altLang="en-US" dirty="0"/>
              <a:t>属性不允许取空值。</a:t>
            </a:r>
          </a:p>
          <a:p>
            <a:pPr eaLnBrk="1" hangingPunct="1">
              <a:buFont typeface="Wingdings" panose="05000000000000000000" pitchFamily="2" charset="2"/>
              <a:buNone/>
            </a:pPr>
            <a:r>
              <a:rPr lang="zh-CN" altLang="en-US" sz="2037" dirty="0"/>
              <a:t>        </a:t>
            </a:r>
            <a:r>
              <a:rPr lang="en-US" altLang="zh-CN" sz="2037" dirty="0">
                <a:latin typeface="华文中宋" panose="02010600040101010101" pitchFamily="2" charset="-122"/>
                <a:ea typeface="华文中宋" panose="02010600040101010101" pitchFamily="2" charset="-122"/>
              </a:rPr>
              <a:t>CREATE TABLE SC</a:t>
            </a:r>
          </a:p>
          <a:p>
            <a:pPr eaLnBrk="1" hangingPunct="1">
              <a:buFont typeface="Wingdings" panose="05000000000000000000" pitchFamily="2" charset="2"/>
              <a:buNone/>
            </a:pPr>
            <a:r>
              <a:rPr lang="en-US" altLang="zh-CN" sz="2037" dirty="0">
                <a:latin typeface="华文中宋" panose="02010600040101010101" pitchFamily="2" charset="-122"/>
                <a:ea typeface="华文中宋" panose="02010600040101010101" pitchFamily="2" charset="-122"/>
              </a:rPr>
              <a:t>        </a:t>
            </a:r>
            <a:r>
              <a:rPr lang="zh-CN" altLang="en-US" sz="2037" dirty="0">
                <a:latin typeface="华文中宋" panose="02010600040101010101" pitchFamily="2" charset="-122"/>
                <a:ea typeface="华文中宋" panose="02010600040101010101" pitchFamily="2" charset="-122"/>
              </a:rPr>
              <a:t>(  </a:t>
            </a:r>
            <a:r>
              <a:rPr lang="en-US" altLang="zh-CN" sz="2037" dirty="0" err="1">
                <a:latin typeface="华文中宋" panose="02010600040101010101" pitchFamily="2" charset="-122"/>
                <a:ea typeface="华文中宋" panose="02010600040101010101" pitchFamily="2" charset="-122"/>
              </a:rPr>
              <a:t>Sno</a:t>
            </a:r>
            <a:r>
              <a:rPr lang="en-US" altLang="zh-CN" sz="2037" dirty="0">
                <a:latin typeface="华文中宋" panose="02010600040101010101" pitchFamily="2" charset="-122"/>
                <a:ea typeface="华文中宋" panose="02010600040101010101" pitchFamily="2" charset="-122"/>
              </a:rPr>
              <a:t> CHAR</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9</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  </a:t>
            </a:r>
            <a:r>
              <a:rPr lang="en-US" altLang="zh-CN" sz="2037" dirty="0">
                <a:solidFill>
                  <a:srgbClr val="FF0000"/>
                </a:solidFill>
                <a:latin typeface="华文中宋" panose="02010600040101010101" pitchFamily="2" charset="-122"/>
                <a:ea typeface="华文中宋" panose="02010600040101010101" pitchFamily="2" charset="-122"/>
              </a:rPr>
              <a:t>NOT NULL</a:t>
            </a:r>
            <a:r>
              <a:rPr lang="zh-CN" altLang="en-US" sz="2037" dirty="0">
                <a:latin typeface="华文中宋" panose="02010600040101010101" pitchFamily="2" charset="-122"/>
                <a:ea typeface="华文中宋" panose="02010600040101010101" pitchFamily="2" charset="-122"/>
              </a:rPr>
              <a:t>,	</a:t>
            </a:r>
          </a:p>
          <a:p>
            <a:pPr eaLnBrk="1" hangingPunct="1">
              <a:buFont typeface="Wingdings" panose="05000000000000000000" pitchFamily="2" charset="2"/>
              <a:buNone/>
            </a:pPr>
            <a:r>
              <a:rPr lang="zh-CN" altLang="en-US" sz="2037" dirty="0">
                <a:latin typeface="华文中宋" panose="02010600040101010101" pitchFamily="2" charset="-122"/>
                <a:ea typeface="华文中宋" panose="02010600040101010101" pitchFamily="2" charset="-122"/>
              </a:rPr>
              <a:t>           </a:t>
            </a:r>
            <a:r>
              <a:rPr lang="en-US" altLang="zh-CN" sz="2037" dirty="0" err="1">
                <a:latin typeface="华文中宋" panose="02010600040101010101" pitchFamily="2" charset="-122"/>
                <a:ea typeface="华文中宋" panose="02010600040101010101" pitchFamily="2" charset="-122"/>
              </a:rPr>
              <a:t>Cno</a:t>
            </a:r>
            <a:r>
              <a:rPr lang="en-US" altLang="zh-CN" sz="2037" dirty="0">
                <a:latin typeface="华文中宋" panose="02010600040101010101" pitchFamily="2" charset="-122"/>
                <a:ea typeface="华文中宋" panose="02010600040101010101" pitchFamily="2" charset="-122"/>
              </a:rPr>
              <a:t> CHAR</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4</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  </a:t>
            </a:r>
            <a:r>
              <a:rPr lang="en-US" altLang="zh-CN" sz="2037" dirty="0">
                <a:solidFill>
                  <a:srgbClr val="FF0000"/>
                </a:solidFill>
                <a:latin typeface="华文中宋" panose="02010600040101010101" pitchFamily="2" charset="-122"/>
                <a:ea typeface="华文中宋" panose="02010600040101010101" pitchFamily="2" charset="-122"/>
              </a:rPr>
              <a:t>NOT NULL</a:t>
            </a:r>
            <a:r>
              <a:rPr lang="zh-CN" altLang="en-US" sz="2037" dirty="0">
                <a:latin typeface="华文中宋" panose="02010600040101010101" pitchFamily="2" charset="-122"/>
                <a:ea typeface="华文中宋" panose="02010600040101010101" pitchFamily="2" charset="-122"/>
              </a:rPr>
              <a:t>,	</a:t>
            </a:r>
          </a:p>
          <a:p>
            <a:pPr eaLnBrk="1" hangingPunct="1">
              <a:buFont typeface="Wingdings" panose="05000000000000000000" pitchFamily="2" charset="2"/>
              <a:buNone/>
            </a:pPr>
            <a:r>
              <a:rPr lang="zh-CN" altLang="en-US" sz="2037" dirty="0">
                <a:latin typeface="华文中宋" panose="02010600040101010101" pitchFamily="2" charset="-122"/>
                <a:ea typeface="华文中宋" panose="02010600040101010101" pitchFamily="2" charset="-122"/>
              </a:rPr>
              <a:t>           </a:t>
            </a:r>
            <a:r>
              <a:rPr lang="en-US" altLang="zh-CN" sz="2037" dirty="0">
                <a:latin typeface="华文中宋" panose="02010600040101010101" pitchFamily="2" charset="-122"/>
                <a:ea typeface="华文中宋" panose="02010600040101010101" pitchFamily="2" charset="-122"/>
              </a:rPr>
              <a:t>Grade  SMALLINT </a:t>
            </a:r>
            <a:r>
              <a:rPr lang="en-US" altLang="zh-CN" sz="2037" dirty="0">
                <a:solidFill>
                  <a:srgbClr val="FF0000"/>
                </a:solidFill>
                <a:latin typeface="华文中宋" panose="02010600040101010101" pitchFamily="2" charset="-122"/>
                <a:ea typeface="华文中宋" panose="02010600040101010101" pitchFamily="2" charset="-122"/>
              </a:rPr>
              <a:t>NOT NULL</a:t>
            </a:r>
            <a:r>
              <a:rPr lang="zh-CN" altLang="en-US" sz="2037" dirty="0">
                <a:latin typeface="华文中宋" panose="02010600040101010101" pitchFamily="2" charset="-122"/>
                <a:ea typeface="华文中宋" panose="02010600040101010101" pitchFamily="2" charset="-122"/>
              </a:rPr>
              <a:t>,	</a:t>
            </a:r>
          </a:p>
          <a:p>
            <a:pPr eaLnBrk="1" hangingPunct="1">
              <a:buFont typeface="Wingdings" panose="05000000000000000000" pitchFamily="2" charset="2"/>
              <a:buNone/>
            </a:pPr>
            <a:r>
              <a:rPr lang="zh-CN" altLang="en-US" sz="2037" dirty="0">
                <a:latin typeface="华文中宋" panose="02010600040101010101" pitchFamily="2" charset="-122"/>
                <a:ea typeface="华文中宋" panose="02010600040101010101" pitchFamily="2" charset="-122"/>
              </a:rPr>
              <a:t>           </a:t>
            </a:r>
            <a:r>
              <a:rPr lang="en-US" altLang="zh-CN" sz="2037" dirty="0">
                <a:latin typeface="华文中宋" panose="02010600040101010101" pitchFamily="2" charset="-122"/>
                <a:ea typeface="华文中宋" panose="02010600040101010101" pitchFamily="2" charset="-122"/>
              </a:rPr>
              <a:t>PRIMARY KEY </a:t>
            </a:r>
            <a:r>
              <a:rPr lang="zh-CN" altLang="en-US" sz="2037" dirty="0">
                <a:latin typeface="华文中宋" panose="02010600040101010101" pitchFamily="2" charset="-122"/>
                <a:ea typeface="华文中宋" panose="02010600040101010101" pitchFamily="2" charset="-122"/>
              </a:rPr>
              <a:t>(</a:t>
            </a:r>
            <a:r>
              <a:rPr lang="en-US" altLang="zh-CN" sz="2037" dirty="0" err="1">
                <a:latin typeface="华文中宋" panose="02010600040101010101" pitchFamily="2" charset="-122"/>
                <a:ea typeface="华文中宋" panose="02010600040101010101" pitchFamily="2" charset="-122"/>
              </a:rPr>
              <a:t>Sno</a:t>
            </a:r>
            <a:r>
              <a:rPr lang="zh-CN" altLang="en-US" sz="2037" dirty="0">
                <a:latin typeface="华文中宋" panose="02010600040101010101" pitchFamily="2" charset="-122"/>
                <a:ea typeface="华文中宋" panose="02010600040101010101" pitchFamily="2" charset="-122"/>
              </a:rPr>
              <a:t>, </a:t>
            </a:r>
            <a:r>
              <a:rPr lang="en-US" altLang="zh-CN" sz="2037" dirty="0" err="1">
                <a:latin typeface="华文中宋" panose="02010600040101010101" pitchFamily="2" charset="-122"/>
                <a:ea typeface="华文中宋" panose="02010600040101010101" pitchFamily="2" charset="-122"/>
              </a:rPr>
              <a:t>Cno</a:t>
            </a:r>
            <a:r>
              <a:rPr lang="zh-CN" altLang="en-US" sz="2037" dirty="0">
                <a:latin typeface="华文中宋" panose="02010600040101010101" pitchFamily="2" charset="-122"/>
                <a:ea typeface="华文中宋" panose="02010600040101010101" pitchFamily="2" charset="-122"/>
              </a:rPr>
              <a:t>),  </a:t>
            </a:r>
          </a:p>
          <a:p>
            <a:pPr eaLnBrk="1" hangingPunct="1">
              <a:buFont typeface="Wingdings" panose="05000000000000000000" pitchFamily="2" charset="2"/>
              <a:buNone/>
            </a:pPr>
            <a:r>
              <a:rPr lang="zh-CN" altLang="en-US" sz="1852" dirty="0">
                <a:latin typeface="华文中宋" panose="02010600040101010101" pitchFamily="2" charset="-122"/>
                <a:ea typeface="华文中宋" panose="02010600040101010101" pitchFamily="2" charset="-122"/>
              </a:rPr>
              <a:t>             </a:t>
            </a:r>
            <a:r>
              <a:rPr lang="en-US" altLang="zh-CN" sz="1852" dirty="0">
                <a:latin typeface="华文中宋" panose="02010600040101010101" pitchFamily="2" charset="-122"/>
                <a:ea typeface="华文中宋" panose="02010600040101010101" pitchFamily="2" charset="-122"/>
              </a:rPr>
              <a:t>…</a:t>
            </a:r>
            <a:r>
              <a:rPr lang="zh-CN" altLang="en-US" sz="1852" dirty="0">
                <a:latin typeface="华文中宋" panose="02010600040101010101" pitchFamily="2" charset="-122"/>
                <a:ea typeface="华文中宋" panose="02010600040101010101" pitchFamily="2" charset="-122"/>
              </a:rPr>
              <a:t> </a:t>
            </a:r>
            <a:endParaRPr lang="en-US" altLang="zh-CN" sz="1852"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None/>
            </a:pPr>
            <a:r>
              <a:rPr lang="en-US" altLang="zh-CN" sz="1667" dirty="0">
                <a:latin typeface="华文中宋" panose="02010600040101010101" pitchFamily="2" charset="-122"/>
                <a:ea typeface="华文中宋" panose="02010600040101010101" pitchFamily="2" charset="-122"/>
              </a:rPr>
              <a:t>           </a:t>
            </a:r>
            <a:r>
              <a:rPr lang="zh-CN" altLang="en-US" sz="1667" dirty="0">
                <a:latin typeface="华文中宋" panose="02010600040101010101" pitchFamily="2" charset="-122"/>
                <a:ea typeface="华文中宋" panose="02010600040101010101" pitchFamily="2" charset="-122"/>
              </a:rPr>
              <a:t> </a:t>
            </a:r>
            <a:r>
              <a:rPr lang="en-US" altLang="zh-CN" sz="1667" dirty="0">
                <a:latin typeface="华文中宋" panose="02010600040101010101" pitchFamily="2" charset="-122"/>
                <a:ea typeface="华文中宋" panose="02010600040101010101" pitchFamily="2" charset="-122"/>
              </a:rPr>
              <a:t> </a:t>
            </a:r>
            <a:r>
              <a:rPr lang="zh-CN" altLang="en-US" sz="1667" dirty="0">
                <a:latin typeface="华文中宋" panose="02010600040101010101" pitchFamily="2" charset="-122"/>
                <a:ea typeface="华文中宋" panose="02010600040101010101" pitchFamily="2" charset="-122"/>
              </a:rPr>
              <a:t> </a:t>
            </a:r>
            <a:r>
              <a:rPr lang="en-US" altLang="zh-CN" sz="1778" dirty="0">
                <a:latin typeface="华文中宋" panose="02010600040101010101" pitchFamily="2" charset="-122"/>
                <a:ea typeface="华文中宋" panose="02010600040101010101" pitchFamily="2" charset="-122"/>
              </a:rPr>
              <a:t>/* </a:t>
            </a:r>
            <a:r>
              <a:rPr lang="zh-CN" altLang="en-US" sz="1778" dirty="0">
                <a:latin typeface="华文中宋" panose="02010600040101010101" pitchFamily="2" charset="-122"/>
                <a:ea typeface="华文中宋" panose="02010600040101010101" pitchFamily="2" charset="-122"/>
              </a:rPr>
              <a:t>如果在表级定义实体完整性，隐含了</a:t>
            </a:r>
            <a:r>
              <a:rPr lang="en-US" altLang="zh-CN" sz="1778" dirty="0" err="1">
                <a:latin typeface="华文中宋" panose="02010600040101010101" pitchFamily="2" charset="-122"/>
                <a:ea typeface="华文中宋" panose="02010600040101010101" pitchFamily="2" charset="-122"/>
              </a:rPr>
              <a:t>Sno</a:t>
            </a:r>
            <a:r>
              <a:rPr lang="zh-CN" altLang="en-US" sz="1778" dirty="0">
                <a:latin typeface="华文中宋" panose="02010600040101010101" pitchFamily="2" charset="-122"/>
                <a:ea typeface="华文中宋" panose="02010600040101010101" pitchFamily="2" charset="-122"/>
              </a:rPr>
              <a:t>，</a:t>
            </a:r>
            <a:r>
              <a:rPr lang="en-US" altLang="zh-CN" sz="1778" dirty="0" err="1">
                <a:latin typeface="华文中宋" panose="02010600040101010101" pitchFamily="2" charset="-122"/>
                <a:ea typeface="华文中宋" panose="02010600040101010101" pitchFamily="2" charset="-122"/>
              </a:rPr>
              <a:t>Cno</a:t>
            </a:r>
            <a:r>
              <a:rPr lang="zh-CN" altLang="en-US" sz="1778" dirty="0">
                <a:latin typeface="华文中宋" panose="02010600040101010101" pitchFamily="2" charset="-122"/>
                <a:ea typeface="华文中宋" panose="02010600040101010101" pitchFamily="2" charset="-122"/>
              </a:rPr>
              <a:t>不允许取空值，则在  </a:t>
            </a:r>
            <a:endParaRPr lang="en-US" altLang="zh-CN" sz="1778"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None/>
            </a:pPr>
            <a:r>
              <a:rPr lang="en-US" altLang="zh-CN" sz="1778" dirty="0">
                <a:latin typeface="华文中宋" panose="02010600040101010101" pitchFamily="2" charset="-122"/>
                <a:ea typeface="华文中宋" panose="02010600040101010101" pitchFamily="2" charset="-122"/>
              </a:rPr>
              <a:t>             </a:t>
            </a:r>
            <a:r>
              <a:rPr lang="zh-CN" altLang="en-US" sz="1778" dirty="0">
                <a:latin typeface="华文中宋" panose="02010600040101010101" pitchFamily="2" charset="-122"/>
                <a:ea typeface="华文中宋" panose="02010600040101010101" pitchFamily="2" charset="-122"/>
              </a:rPr>
              <a:t>列级不允许取空值的定义 可以不写 * </a:t>
            </a:r>
            <a:r>
              <a:rPr lang="en-US" altLang="zh-CN" sz="1778" dirty="0">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en-US" altLang="zh-CN" sz="2037" dirty="0">
                <a:latin typeface="华文中宋" panose="02010600040101010101" pitchFamily="2" charset="-122"/>
                <a:ea typeface="华文中宋" panose="02010600040101010101" pitchFamily="2" charset="-122"/>
              </a:rPr>
              <a:t>        </a:t>
            </a:r>
            <a:r>
              <a:rPr lang="zh-CN" altLang="en-US" sz="2037"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891662570"/>
      </p:ext>
    </p:extLst>
  </p:cSld>
  <p:clrMapOvr>
    <a:masterClrMapping/>
  </p:clrMapOvr>
  <p:transition spd="slow" advTm="109595">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33795" name="Rectangle 2"/>
          <p:cNvSpPr>
            <a:spLocks noGrp="1" noChangeArrowheads="1"/>
          </p:cNvSpPr>
          <p:nvPr>
            <p:ph type="title"/>
          </p:nvPr>
        </p:nvSpPr>
        <p:spPr/>
        <p:txBody>
          <a:bodyPr anchor="ctr"/>
          <a:lstStyle/>
          <a:p>
            <a:pPr eaLnBrk="1" hangingPunct="1"/>
            <a:r>
              <a:rPr lang="zh-CN" altLang="en-US"/>
              <a:t>列值唯一</a:t>
            </a:r>
            <a:endParaRPr lang="en-US" altLang="zh-CN"/>
          </a:p>
        </p:txBody>
      </p:sp>
      <p:sp>
        <p:nvSpPr>
          <p:cNvPr id="33796" name="Rectangle 3"/>
          <p:cNvSpPr>
            <a:spLocks noGrp="1" noChangeArrowheads="1"/>
          </p:cNvSpPr>
          <p:nvPr>
            <p:ph sz="quarter" idx="10"/>
          </p:nvPr>
        </p:nvSpPr>
        <p:spPr/>
        <p:txBody>
          <a:bodyPr/>
          <a:lstStyle/>
          <a:p>
            <a:pPr marL="0" indent="0" eaLnBrk="1" hangingPunct="1">
              <a:lnSpc>
                <a:spcPct val="150000"/>
              </a:lnSpc>
              <a:buNone/>
            </a:pPr>
            <a:r>
              <a:rPr lang="zh-CN" altLang="en-US" dirty="0"/>
              <a:t>建立部门表</a:t>
            </a:r>
            <a:r>
              <a:rPr lang="en-US" altLang="zh-CN" dirty="0"/>
              <a:t>DEPT</a:t>
            </a:r>
            <a:r>
              <a:rPr lang="zh-CN" altLang="en-US" dirty="0"/>
              <a:t>，要求部门名称</a:t>
            </a:r>
            <a:r>
              <a:rPr lang="en-US" altLang="zh-CN" dirty="0" err="1"/>
              <a:t>Dname</a:t>
            </a:r>
            <a:r>
              <a:rPr lang="zh-CN" altLang="en-US" dirty="0"/>
              <a:t>列取值唯一，部门编号</a:t>
            </a:r>
            <a:r>
              <a:rPr lang="en-US" altLang="zh-CN" dirty="0" err="1"/>
              <a:t>Deptno</a:t>
            </a:r>
            <a:r>
              <a:rPr lang="zh-CN" altLang="en-US" dirty="0"/>
              <a:t>列为主码</a:t>
            </a:r>
          </a:p>
          <a:p>
            <a:pPr eaLnBrk="1" hangingPunct="1">
              <a:buFont typeface="Wingdings" panose="05000000000000000000" pitchFamily="2" charset="2"/>
              <a:buNone/>
            </a:pPr>
            <a:r>
              <a:rPr lang="zh-CN" altLang="en-US" sz="2037" dirty="0">
                <a:latin typeface="华文中宋" panose="02010600040101010101" pitchFamily="2" charset="-122"/>
                <a:ea typeface="华文中宋" panose="02010600040101010101" pitchFamily="2" charset="-122"/>
              </a:rPr>
              <a:t>    </a:t>
            </a:r>
            <a:r>
              <a:rPr lang="en-US" altLang="zh-CN" sz="2037" dirty="0">
                <a:latin typeface="华文中宋" panose="02010600040101010101" pitchFamily="2" charset="-122"/>
                <a:ea typeface="华文中宋" panose="02010600040101010101" pitchFamily="2" charset="-122"/>
              </a:rPr>
              <a:t>CREATE TABLE DEPT</a:t>
            </a:r>
          </a:p>
          <a:p>
            <a:pPr eaLnBrk="1" hangingPunct="1">
              <a:buFont typeface="Wingdings" panose="05000000000000000000" pitchFamily="2" charset="2"/>
              <a:buNone/>
            </a:pPr>
            <a:r>
              <a:rPr lang="en-US" altLang="zh-CN" sz="2037" dirty="0">
                <a:latin typeface="华文中宋" panose="02010600040101010101" pitchFamily="2" charset="-122"/>
                <a:ea typeface="华文中宋" panose="02010600040101010101" pitchFamily="2" charset="-122"/>
              </a:rPr>
              <a:t>        </a:t>
            </a:r>
            <a:r>
              <a:rPr lang="zh-CN" altLang="en-US" sz="2037" dirty="0">
                <a:latin typeface="华文中宋" panose="02010600040101010101" pitchFamily="2" charset="-122"/>
                <a:ea typeface="华文中宋" panose="02010600040101010101" pitchFamily="2" charset="-122"/>
              </a:rPr>
              <a:t>(   </a:t>
            </a:r>
            <a:r>
              <a:rPr lang="en-US" altLang="zh-CN" sz="2037" dirty="0" err="1">
                <a:latin typeface="华文中宋" panose="02010600040101010101" pitchFamily="2" charset="-122"/>
                <a:ea typeface="华文中宋" panose="02010600040101010101" pitchFamily="2" charset="-122"/>
              </a:rPr>
              <a:t>Deptno</a:t>
            </a:r>
            <a:r>
              <a:rPr lang="en-US" altLang="zh-CN" sz="2037" dirty="0">
                <a:latin typeface="华文中宋" panose="02010600040101010101" pitchFamily="2" charset="-122"/>
                <a:ea typeface="华文中宋" panose="02010600040101010101" pitchFamily="2" charset="-122"/>
              </a:rPr>
              <a:t>  NUMERIC</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2</a:t>
            </a:r>
            <a:r>
              <a:rPr lang="zh-CN" altLang="en-US" sz="2037" dirty="0">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zh-CN" altLang="en-US" sz="2037" dirty="0">
                <a:latin typeface="华文中宋" panose="02010600040101010101" pitchFamily="2" charset="-122"/>
                <a:ea typeface="华文中宋" panose="02010600040101010101" pitchFamily="2" charset="-122"/>
              </a:rPr>
              <a:t>            </a:t>
            </a:r>
            <a:r>
              <a:rPr lang="en-US" altLang="zh-CN" sz="2037" dirty="0" err="1">
                <a:latin typeface="华文中宋" panose="02010600040101010101" pitchFamily="2" charset="-122"/>
                <a:ea typeface="华文中宋" panose="02010600040101010101" pitchFamily="2" charset="-122"/>
              </a:rPr>
              <a:t>Dname</a:t>
            </a:r>
            <a:r>
              <a:rPr lang="en-US" altLang="zh-CN" sz="2037" dirty="0">
                <a:latin typeface="华文中宋" panose="02010600040101010101" pitchFamily="2" charset="-122"/>
                <a:ea typeface="华文中宋" panose="02010600040101010101" pitchFamily="2" charset="-122"/>
              </a:rPr>
              <a:t>  CHAR</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9</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  </a:t>
            </a:r>
            <a:r>
              <a:rPr lang="en-US" altLang="zh-CN" sz="2037" b="1" dirty="0">
                <a:solidFill>
                  <a:srgbClr val="FF0000"/>
                </a:solidFill>
                <a:latin typeface="华文中宋" panose="02010600040101010101" pitchFamily="2" charset="-122"/>
                <a:ea typeface="华文中宋" panose="02010600040101010101" pitchFamily="2" charset="-122"/>
              </a:rPr>
              <a:t>UNIQUE NOT NULL</a:t>
            </a:r>
            <a:r>
              <a:rPr lang="zh-CN" altLang="en-US" sz="2037" dirty="0">
                <a:latin typeface="华文中宋" panose="02010600040101010101" pitchFamily="2" charset="-122"/>
                <a:ea typeface="华文中宋" panose="02010600040101010101" pitchFamily="2" charset="-122"/>
              </a:rPr>
              <a:t>，</a:t>
            </a:r>
            <a:endParaRPr lang="en-US" altLang="zh-CN" sz="2037" dirty="0">
              <a:latin typeface="华文中宋" panose="02010600040101010101" pitchFamily="2" charset="-122"/>
              <a:ea typeface="华文中宋" panose="02010600040101010101" pitchFamily="2" charset="-122"/>
            </a:endParaRPr>
          </a:p>
          <a:p>
            <a:pPr indent="597953" eaLnBrk="1" hangingPunct="1">
              <a:buNone/>
            </a:pPr>
            <a:r>
              <a:rPr lang="en-US" altLang="zh-CN" sz="1852" dirty="0">
                <a:latin typeface="华文中宋" panose="02010600040101010101" pitchFamily="2" charset="-122"/>
                <a:ea typeface="华文中宋" panose="02010600040101010101" pitchFamily="2" charset="-122"/>
              </a:rPr>
              <a:t>/*</a:t>
            </a:r>
            <a:r>
              <a:rPr lang="zh-CN" altLang="en-US" sz="1852" dirty="0">
                <a:latin typeface="华文中宋" panose="02010600040101010101" pitchFamily="2" charset="-122"/>
                <a:ea typeface="华文中宋" panose="02010600040101010101" pitchFamily="2" charset="-122"/>
              </a:rPr>
              <a:t>要求</a:t>
            </a:r>
            <a:r>
              <a:rPr lang="en-US" altLang="zh-CN" sz="1852" dirty="0" err="1">
                <a:latin typeface="华文中宋" panose="02010600040101010101" pitchFamily="2" charset="-122"/>
                <a:ea typeface="华文中宋" panose="02010600040101010101" pitchFamily="2" charset="-122"/>
              </a:rPr>
              <a:t>Dname</a:t>
            </a:r>
            <a:r>
              <a:rPr lang="zh-CN" altLang="en-US" sz="1852" dirty="0">
                <a:latin typeface="华文中宋" panose="02010600040101010101" pitchFamily="2" charset="-122"/>
                <a:ea typeface="华文中宋" panose="02010600040101010101" pitchFamily="2" charset="-122"/>
              </a:rPr>
              <a:t>列值唯一</a:t>
            </a:r>
            <a:r>
              <a:rPr lang="en-US" altLang="zh-CN" sz="1852" dirty="0">
                <a:latin typeface="华文中宋" panose="02010600040101010101" pitchFamily="2" charset="-122"/>
                <a:ea typeface="华文中宋" panose="02010600040101010101" pitchFamily="2" charset="-122"/>
              </a:rPr>
              <a:t>,</a:t>
            </a:r>
            <a:r>
              <a:rPr lang="zh-CN" altLang="en-US" sz="1852" dirty="0">
                <a:latin typeface="华文中宋" panose="02010600040101010101" pitchFamily="2" charset="-122"/>
                <a:ea typeface="华文中宋" panose="02010600040101010101" pitchFamily="2" charset="-122"/>
              </a:rPr>
              <a:t> 并且不能取空值*</a:t>
            </a:r>
            <a:r>
              <a:rPr lang="en-US" altLang="zh-CN" sz="1852" dirty="0">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en-US" altLang="zh-CN" sz="2037" dirty="0">
                <a:latin typeface="华文中宋" panose="02010600040101010101" pitchFamily="2" charset="-122"/>
                <a:ea typeface="华文中宋" panose="02010600040101010101" pitchFamily="2" charset="-122"/>
              </a:rPr>
              <a:t>          </a:t>
            </a:r>
            <a:r>
              <a:rPr lang="zh-CN" altLang="en-US" sz="2037" dirty="0">
                <a:latin typeface="华文中宋" panose="02010600040101010101" pitchFamily="2" charset="-122"/>
                <a:ea typeface="华文中宋" panose="02010600040101010101" pitchFamily="2" charset="-122"/>
              </a:rPr>
              <a:t>  </a:t>
            </a:r>
            <a:r>
              <a:rPr lang="en-US" altLang="zh-CN" sz="2037" dirty="0">
                <a:latin typeface="华文中宋" panose="02010600040101010101" pitchFamily="2" charset="-122"/>
                <a:ea typeface="华文中宋" panose="02010600040101010101" pitchFamily="2" charset="-122"/>
              </a:rPr>
              <a:t>Location  CHAR</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10</a:t>
            </a:r>
            <a:r>
              <a:rPr lang="zh-CN" altLang="en-US" sz="2037" dirty="0">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zh-CN" altLang="en-US" sz="2037" dirty="0">
                <a:latin typeface="华文中宋" panose="02010600040101010101" pitchFamily="2" charset="-122"/>
                <a:ea typeface="华文中宋" panose="02010600040101010101" pitchFamily="2" charset="-122"/>
              </a:rPr>
              <a:t>            </a:t>
            </a:r>
            <a:r>
              <a:rPr lang="en-US" altLang="zh-CN" sz="2037" dirty="0">
                <a:latin typeface="华文中宋" panose="02010600040101010101" pitchFamily="2" charset="-122"/>
                <a:ea typeface="华文中宋" panose="02010600040101010101" pitchFamily="2" charset="-122"/>
              </a:rPr>
              <a:t>PRIMARY KEY </a:t>
            </a:r>
            <a:r>
              <a:rPr lang="zh-CN" altLang="en-US" sz="2037" dirty="0">
                <a:latin typeface="华文中宋" panose="02010600040101010101" pitchFamily="2" charset="-122"/>
                <a:ea typeface="华文中宋" panose="02010600040101010101" pitchFamily="2" charset="-122"/>
              </a:rPr>
              <a:t>(</a:t>
            </a:r>
            <a:r>
              <a:rPr lang="en-US" altLang="zh-CN" sz="2037" dirty="0" err="1">
                <a:latin typeface="华文中宋" panose="02010600040101010101" pitchFamily="2" charset="-122"/>
                <a:ea typeface="华文中宋" panose="02010600040101010101" pitchFamily="2" charset="-122"/>
              </a:rPr>
              <a:t>Deptno</a:t>
            </a:r>
            <a:r>
              <a:rPr lang="zh-CN" altLang="en-US" sz="2037" dirty="0">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en-US" altLang="zh-CN" sz="2037" dirty="0">
                <a:latin typeface="华文中宋" panose="02010600040101010101" pitchFamily="2" charset="-122"/>
                <a:ea typeface="华文中宋" panose="02010600040101010101" pitchFamily="2" charset="-122"/>
              </a:rPr>
              <a:t>       </a:t>
            </a:r>
            <a:r>
              <a:rPr lang="zh-CN" altLang="en-US" sz="2037"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599638440"/>
      </p:ext>
    </p:extLst>
  </p:cSld>
  <p:clrMapOvr>
    <a:masterClrMapping/>
  </p:clrMapOvr>
  <p:transition spd="slow" advTm="109595">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34819" name="Rectangle 2"/>
          <p:cNvSpPr>
            <a:spLocks noGrp="1" noChangeArrowheads="1"/>
          </p:cNvSpPr>
          <p:nvPr>
            <p:ph type="title"/>
          </p:nvPr>
        </p:nvSpPr>
        <p:spPr/>
        <p:txBody>
          <a:bodyPr anchor="ctr"/>
          <a:lstStyle/>
          <a:p>
            <a:pPr eaLnBrk="1" hangingPunct="1"/>
            <a:r>
              <a:rPr lang="zh-CN" altLang="en-US"/>
              <a:t>用</a:t>
            </a:r>
            <a:r>
              <a:rPr lang="en-US" altLang="zh-CN"/>
              <a:t>CHECK</a:t>
            </a:r>
            <a:r>
              <a:rPr lang="zh-CN" altLang="en-US"/>
              <a:t>短语指定列值应该满足的条件</a:t>
            </a:r>
            <a:endParaRPr lang="en-US" altLang="zh-CN"/>
          </a:p>
        </p:txBody>
      </p:sp>
      <p:sp>
        <p:nvSpPr>
          <p:cNvPr id="34820" name="Rectangle 3"/>
          <p:cNvSpPr>
            <a:spLocks noGrp="1" noChangeArrowheads="1"/>
          </p:cNvSpPr>
          <p:nvPr>
            <p:ph sz="quarter" idx="10"/>
          </p:nvPr>
        </p:nvSpPr>
        <p:spPr>
          <a:xfrm>
            <a:off x="719767" y="1057300"/>
            <a:ext cx="9001000" cy="4319587"/>
          </a:xfrm>
        </p:spPr>
        <p:txBody>
          <a:bodyPr/>
          <a:lstStyle/>
          <a:p>
            <a:pPr eaLnBrk="1" hangingPunct="1">
              <a:lnSpc>
                <a:spcPct val="80000"/>
              </a:lnSpc>
              <a:buFont typeface="Wingdings" panose="05000000000000000000" pitchFamily="2" charset="2"/>
              <a:buNone/>
            </a:pPr>
            <a:r>
              <a:rPr lang="en-US" altLang="zh-CN" dirty="0"/>
              <a:t>Student</a:t>
            </a:r>
            <a:r>
              <a:rPr lang="zh-CN" altLang="en-US" dirty="0"/>
              <a:t>表的</a:t>
            </a:r>
            <a:r>
              <a:rPr lang="en-US" altLang="zh-CN" dirty="0" err="1"/>
              <a:t>Ssex</a:t>
            </a:r>
            <a:r>
              <a:rPr lang="zh-CN" altLang="en-US" dirty="0"/>
              <a:t>只允许取“男”或“女”。</a:t>
            </a:r>
          </a:p>
          <a:p>
            <a:pPr eaLnBrk="1" hangingPunct="1">
              <a:lnSpc>
                <a:spcPct val="120000"/>
              </a:lnSpc>
              <a:buFont typeface="Wingdings" panose="05000000000000000000" pitchFamily="2" charset="2"/>
              <a:buNone/>
            </a:pPr>
            <a:r>
              <a:rPr lang="en-US" altLang="zh-CN" sz="2037" dirty="0">
                <a:latin typeface="华文中宋" panose="02010600040101010101" pitchFamily="2" charset="-122"/>
                <a:ea typeface="华文中宋" panose="02010600040101010101" pitchFamily="2" charset="-122"/>
              </a:rPr>
              <a:t>CREATE TABLE Student</a:t>
            </a:r>
          </a:p>
          <a:p>
            <a:pPr eaLnBrk="1" hangingPunct="1">
              <a:lnSpc>
                <a:spcPct val="120000"/>
              </a:lnSpc>
              <a:buFont typeface="Wingdings" panose="05000000000000000000" pitchFamily="2" charset="2"/>
              <a:buNone/>
            </a:pPr>
            <a:r>
              <a:rPr lang="en-US" altLang="zh-CN" sz="2037" dirty="0">
                <a:latin typeface="华文中宋" panose="02010600040101010101" pitchFamily="2" charset="-122"/>
                <a:ea typeface="华文中宋" panose="02010600040101010101" pitchFamily="2" charset="-122"/>
              </a:rPr>
              <a:t>          </a:t>
            </a:r>
            <a:r>
              <a:rPr lang="zh-CN" altLang="en-US" sz="2037" dirty="0">
                <a:latin typeface="华文中宋" panose="02010600040101010101" pitchFamily="2" charset="-122"/>
                <a:ea typeface="华文中宋" panose="02010600040101010101" pitchFamily="2" charset="-122"/>
              </a:rPr>
              <a:t>( </a:t>
            </a:r>
            <a:r>
              <a:rPr lang="en-US" altLang="zh-CN" sz="2037" dirty="0" err="1">
                <a:latin typeface="华文中宋" panose="02010600040101010101" pitchFamily="2" charset="-122"/>
                <a:ea typeface="华文中宋" panose="02010600040101010101" pitchFamily="2" charset="-122"/>
              </a:rPr>
              <a:t>Sno</a:t>
            </a:r>
            <a:r>
              <a:rPr lang="en-US" altLang="zh-CN" sz="2037" dirty="0">
                <a:latin typeface="华文中宋" panose="02010600040101010101" pitchFamily="2" charset="-122"/>
                <a:ea typeface="华文中宋" panose="02010600040101010101" pitchFamily="2" charset="-122"/>
              </a:rPr>
              <a:t>  CHAR</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9</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 PRIMARY KEY</a:t>
            </a:r>
            <a:r>
              <a:rPr lang="zh-CN" altLang="en-US" sz="2037" dirty="0">
                <a:latin typeface="华文中宋" panose="02010600040101010101" pitchFamily="2" charset="-122"/>
                <a:ea typeface="华文中宋" panose="02010600040101010101" pitchFamily="2" charset="-122"/>
              </a:rPr>
              <a:t>,</a:t>
            </a:r>
          </a:p>
          <a:p>
            <a:pPr eaLnBrk="1" hangingPunct="1">
              <a:lnSpc>
                <a:spcPct val="120000"/>
              </a:lnSpc>
              <a:buFont typeface="Wingdings" panose="05000000000000000000" pitchFamily="2" charset="2"/>
              <a:buNone/>
            </a:pPr>
            <a:r>
              <a:rPr lang="zh-CN" altLang="en-US" sz="2037" dirty="0">
                <a:latin typeface="华文中宋" panose="02010600040101010101" pitchFamily="2" charset="-122"/>
                <a:ea typeface="华文中宋" panose="02010600040101010101" pitchFamily="2" charset="-122"/>
              </a:rPr>
              <a:t>            </a:t>
            </a:r>
            <a:r>
              <a:rPr lang="en-US" altLang="zh-CN" sz="2037" dirty="0" err="1">
                <a:latin typeface="华文中宋" panose="02010600040101010101" pitchFamily="2" charset="-122"/>
                <a:ea typeface="华文中宋" panose="02010600040101010101" pitchFamily="2" charset="-122"/>
              </a:rPr>
              <a:t>Sname</a:t>
            </a:r>
            <a:r>
              <a:rPr lang="en-US" altLang="zh-CN" sz="2037" dirty="0">
                <a:latin typeface="华文中宋" panose="02010600040101010101" pitchFamily="2" charset="-122"/>
                <a:ea typeface="华文中宋" panose="02010600040101010101" pitchFamily="2" charset="-122"/>
              </a:rPr>
              <a:t> CHAR</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8</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 NOT NULL</a:t>
            </a:r>
            <a:r>
              <a:rPr lang="zh-CN" altLang="en-US" sz="2037" dirty="0">
                <a:latin typeface="华文中宋" panose="02010600040101010101" pitchFamily="2" charset="-122"/>
                <a:ea typeface="华文中宋" panose="02010600040101010101" pitchFamily="2" charset="-122"/>
              </a:rPr>
              <a:t>,                     </a:t>
            </a:r>
          </a:p>
          <a:p>
            <a:pPr eaLnBrk="1" hangingPunct="1">
              <a:lnSpc>
                <a:spcPct val="120000"/>
              </a:lnSpc>
              <a:buFont typeface="Wingdings" panose="05000000000000000000" pitchFamily="2" charset="2"/>
              <a:buNone/>
            </a:pPr>
            <a:r>
              <a:rPr lang="zh-CN" altLang="en-US" sz="2037" dirty="0">
                <a:latin typeface="华文中宋" panose="02010600040101010101" pitchFamily="2" charset="-122"/>
                <a:ea typeface="华文中宋" panose="02010600040101010101" pitchFamily="2" charset="-122"/>
              </a:rPr>
              <a:t>            </a:t>
            </a:r>
            <a:r>
              <a:rPr lang="en-US" altLang="zh-CN" sz="2037" dirty="0" err="1">
                <a:latin typeface="华文中宋" panose="02010600040101010101" pitchFamily="2" charset="-122"/>
                <a:ea typeface="华文中宋" panose="02010600040101010101" pitchFamily="2" charset="-122"/>
              </a:rPr>
              <a:t>Ssex</a:t>
            </a:r>
            <a:r>
              <a:rPr lang="en-US" altLang="zh-CN" sz="2037" dirty="0">
                <a:latin typeface="华文中宋" panose="02010600040101010101" pitchFamily="2" charset="-122"/>
                <a:ea typeface="华文中宋" panose="02010600040101010101" pitchFamily="2" charset="-122"/>
              </a:rPr>
              <a:t>  CHAR</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2</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  </a:t>
            </a:r>
            <a:r>
              <a:rPr lang="en-US" altLang="zh-CN" sz="2037" b="1" dirty="0">
                <a:solidFill>
                  <a:srgbClr val="FF0000"/>
                </a:solidFill>
                <a:latin typeface="华文中宋" panose="02010600040101010101" pitchFamily="2" charset="-122"/>
                <a:ea typeface="华文中宋" panose="02010600040101010101" pitchFamily="2" charset="-122"/>
              </a:rPr>
              <a:t>CHECK （</a:t>
            </a:r>
            <a:r>
              <a:rPr lang="en-US" altLang="zh-CN" sz="2037" b="1" dirty="0" err="1">
                <a:solidFill>
                  <a:srgbClr val="FF0000"/>
                </a:solidFill>
                <a:latin typeface="华文中宋" panose="02010600040101010101" pitchFamily="2" charset="-122"/>
                <a:ea typeface="华文中宋" panose="02010600040101010101" pitchFamily="2" charset="-122"/>
              </a:rPr>
              <a:t>Ssex</a:t>
            </a:r>
            <a:r>
              <a:rPr lang="en-US" altLang="zh-CN" sz="2037" b="1" dirty="0">
                <a:solidFill>
                  <a:srgbClr val="FF0000"/>
                </a:solidFill>
                <a:latin typeface="华文中宋" panose="02010600040101010101" pitchFamily="2" charset="-122"/>
                <a:ea typeface="华文中宋" panose="02010600040101010101" pitchFamily="2" charset="-122"/>
              </a:rPr>
              <a:t> IN （‘</a:t>
            </a:r>
            <a:r>
              <a:rPr lang="zh-CN" altLang="en-US" sz="2037" b="1" dirty="0">
                <a:solidFill>
                  <a:srgbClr val="FF0000"/>
                </a:solidFill>
                <a:latin typeface="华文中宋" panose="02010600040101010101" pitchFamily="2" charset="-122"/>
                <a:ea typeface="华文中宋" panose="02010600040101010101" pitchFamily="2" charset="-122"/>
              </a:rPr>
              <a:t>男</a:t>
            </a:r>
            <a:r>
              <a:rPr lang="en-US" altLang="zh-CN" sz="2037" b="1" dirty="0">
                <a:solidFill>
                  <a:srgbClr val="FF0000"/>
                </a:solidFill>
                <a:latin typeface="华文中宋" panose="02010600040101010101" pitchFamily="2" charset="-122"/>
                <a:ea typeface="华文中宋" panose="02010600040101010101" pitchFamily="2" charset="-122"/>
              </a:rPr>
              <a:t>’,’</a:t>
            </a:r>
            <a:r>
              <a:rPr lang="zh-CN" altLang="en-US" sz="2037" b="1" dirty="0">
                <a:solidFill>
                  <a:srgbClr val="FF0000"/>
                </a:solidFill>
                <a:latin typeface="华文中宋" panose="02010600040101010101" pitchFamily="2" charset="-122"/>
                <a:ea typeface="华文中宋" panose="02010600040101010101" pitchFamily="2" charset="-122"/>
              </a:rPr>
              <a:t>女</a:t>
            </a:r>
            <a:r>
              <a:rPr lang="en-US" altLang="zh-CN" sz="2037" b="1" dirty="0">
                <a:solidFill>
                  <a:srgbClr val="FF0000"/>
                </a:solidFill>
                <a:latin typeface="华文中宋" panose="02010600040101010101" pitchFamily="2" charset="-122"/>
                <a:ea typeface="华文中宋" panose="02010600040101010101" pitchFamily="2" charset="-122"/>
              </a:rPr>
              <a:t>’））</a:t>
            </a:r>
            <a:r>
              <a:rPr lang="zh-CN" altLang="en-US" sz="2037" dirty="0">
                <a:latin typeface="华文中宋" panose="02010600040101010101" pitchFamily="2" charset="-122"/>
                <a:ea typeface="华文中宋" panose="02010600040101010101" pitchFamily="2" charset="-122"/>
              </a:rPr>
              <a:t>，           </a:t>
            </a:r>
          </a:p>
          <a:p>
            <a:pPr eaLnBrk="1" hangingPunct="1">
              <a:lnSpc>
                <a:spcPct val="120000"/>
              </a:lnSpc>
              <a:buFont typeface="Wingdings" panose="05000000000000000000" pitchFamily="2" charset="2"/>
              <a:buNone/>
            </a:pPr>
            <a:r>
              <a:rPr lang="en-US" altLang="zh-CN" sz="1852" dirty="0">
                <a:latin typeface="华文中宋" panose="02010600040101010101" pitchFamily="2" charset="-122"/>
                <a:ea typeface="华文中宋" panose="02010600040101010101" pitchFamily="2" charset="-122"/>
              </a:rPr>
              <a:t>              /*</a:t>
            </a:r>
            <a:r>
              <a:rPr lang="zh-CN" altLang="en-US" sz="1852" dirty="0">
                <a:latin typeface="华文中宋" panose="02010600040101010101" pitchFamily="2" charset="-122"/>
                <a:ea typeface="华文中宋" panose="02010600040101010101" pitchFamily="2" charset="-122"/>
              </a:rPr>
              <a:t>性别属性</a:t>
            </a:r>
            <a:r>
              <a:rPr lang="en-US" altLang="zh-CN" sz="1852" dirty="0" err="1">
                <a:latin typeface="华文中宋" panose="02010600040101010101" pitchFamily="2" charset="-122"/>
                <a:ea typeface="华文中宋" panose="02010600040101010101" pitchFamily="2" charset="-122"/>
              </a:rPr>
              <a:t>Ssex</a:t>
            </a:r>
            <a:r>
              <a:rPr lang="zh-CN" altLang="en-US" sz="1852" dirty="0">
                <a:latin typeface="华文中宋" panose="02010600040101010101" pitchFamily="2" charset="-122"/>
                <a:ea typeface="华文中宋" panose="02010600040101010101" pitchFamily="2" charset="-122"/>
              </a:rPr>
              <a:t>只允许取</a:t>
            </a:r>
            <a:r>
              <a:rPr lang="en-US" altLang="zh-CN" sz="1852" dirty="0">
                <a:latin typeface="华文中宋" panose="02010600040101010101" pitchFamily="2" charset="-122"/>
                <a:ea typeface="华文中宋" panose="02010600040101010101" pitchFamily="2" charset="-122"/>
              </a:rPr>
              <a:t>'</a:t>
            </a:r>
            <a:r>
              <a:rPr lang="zh-CN" altLang="en-US" sz="1852" dirty="0">
                <a:latin typeface="华文中宋" panose="02010600040101010101" pitchFamily="2" charset="-122"/>
                <a:ea typeface="华文中宋" panose="02010600040101010101" pitchFamily="2" charset="-122"/>
              </a:rPr>
              <a:t>男</a:t>
            </a:r>
            <a:r>
              <a:rPr lang="en-US" altLang="zh-CN" sz="1852" dirty="0">
                <a:latin typeface="华文中宋" panose="02010600040101010101" pitchFamily="2" charset="-122"/>
                <a:ea typeface="华文中宋" panose="02010600040101010101" pitchFamily="2" charset="-122"/>
              </a:rPr>
              <a:t>'</a:t>
            </a:r>
            <a:r>
              <a:rPr lang="zh-CN" altLang="en-US" sz="1852" dirty="0">
                <a:latin typeface="华文中宋" panose="02010600040101010101" pitchFamily="2" charset="-122"/>
                <a:ea typeface="华文中宋" panose="02010600040101010101" pitchFamily="2" charset="-122"/>
              </a:rPr>
              <a:t>或</a:t>
            </a:r>
            <a:r>
              <a:rPr lang="en-US" altLang="zh-CN" sz="1852" dirty="0">
                <a:latin typeface="华文中宋" panose="02010600040101010101" pitchFamily="2" charset="-122"/>
                <a:ea typeface="华文中宋" panose="02010600040101010101" pitchFamily="2" charset="-122"/>
              </a:rPr>
              <a:t>'</a:t>
            </a:r>
            <a:r>
              <a:rPr lang="zh-CN" altLang="en-US" sz="1852" dirty="0">
                <a:latin typeface="华文中宋" panose="02010600040101010101" pitchFamily="2" charset="-122"/>
                <a:ea typeface="华文中宋" panose="02010600040101010101" pitchFamily="2" charset="-122"/>
              </a:rPr>
              <a:t>女</a:t>
            </a:r>
            <a:r>
              <a:rPr lang="en-US" altLang="zh-CN" sz="1852" dirty="0">
                <a:latin typeface="华文中宋" panose="02010600040101010101" pitchFamily="2" charset="-122"/>
                <a:ea typeface="华文中宋" panose="02010600040101010101" pitchFamily="2" charset="-122"/>
              </a:rPr>
              <a:t>' */</a:t>
            </a:r>
          </a:p>
          <a:p>
            <a:pPr eaLnBrk="1" hangingPunct="1">
              <a:lnSpc>
                <a:spcPct val="120000"/>
              </a:lnSpc>
              <a:buFont typeface="Wingdings" panose="05000000000000000000" pitchFamily="2" charset="2"/>
              <a:buNone/>
            </a:pPr>
            <a:r>
              <a:rPr lang="en-US" altLang="zh-CN" sz="2037" dirty="0">
                <a:latin typeface="华文中宋" panose="02010600040101010101" pitchFamily="2" charset="-122"/>
                <a:ea typeface="华文中宋" panose="02010600040101010101" pitchFamily="2" charset="-122"/>
              </a:rPr>
              <a:t>          </a:t>
            </a:r>
            <a:r>
              <a:rPr lang="zh-CN" altLang="en-US" sz="2037" dirty="0">
                <a:latin typeface="华文中宋" panose="02010600040101010101" pitchFamily="2" charset="-122"/>
                <a:ea typeface="华文中宋" panose="02010600040101010101" pitchFamily="2" charset="-122"/>
              </a:rPr>
              <a:t>  </a:t>
            </a:r>
            <a:r>
              <a:rPr lang="en-US" altLang="zh-CN" sz="2037" dirty="0">
                <a:latin typeface="华文中宋" panose="02010600040101010101" pitchFamily="2" charset="-122"/>
                <a:ea typeface="华文中宋" panose="02010600040101010101" pitchFamily="2" charset="-122"/>
              </a:rPr>
              <a:t>Sage  SMALLINT</a:t>
            </a:r>
            <a:r>
              <a:rPr lang="zh-CN" altLang="en-US" sz="2037" dirty="0">
                <a:latin typeface="华文中宋" panose="02010600040101010101" pitchFamily="2" charset="-122"/>
                <a:ea typeface="华文中宋" panose="02010600040101010101" pitchFamily="2" charset="-122"/>
              </a:rPr>
              <a:t>,</a:t>
            </a:r>
          </a:p>
          <a:p>
            <a:pPr eaLnBrk="1" hangingPunct="1">
              <a:lnSpc>
                <a:spcPct val="120000"/>
              </a:lnSpc>
              <a:buFont typeface="Wingdings" panose="05000000000000000000" pitchFamily="2" charset="2"/>
              <a:buNone/>
            </a:pPr>
            <a:r>
              <a:rPr lang="zh-CN" altLang="en-US" sz="2037" dirty="0">
                <a:latin typeface="华文中宋" panose="02010600040101010101" pitchFamily="2" charset="-122"/>
                <a:ea typeface="华文中宋" panose="02010600040101010101" pitchFamily="2" charset="-122"/>
              </a:rPr>
              <a:t>            </a:t>
            </a:r>
            <a:r>
              <a:rPr lang="en-US" altLang="zh-CN" sz="2037" dirty="0" err="1">
                <a:latin typeface="华文中宋" panose="02010600040101010101" pitchFamily="2" charset="-122"/>
                <a:ea typeface="华文中宋" panose="02010600040101010101" pitchFamily="2" charset="-122"/>
              </a:rPr>
              <a:t>Sdept</a:t>
            </a:r>
            <a:r>
              <a:rPr lang="en-US" altLang="zh-CN" sz="2037" dirty="0">
                <a:latin typeface="华文中宋" panose="02010600040101010101" pitchFamily="2" charset="-122"/>
                <a:ea typeface="华文中宋" panose="02010600040101010101" pitchFamily="2" charset="-122"/>
              </a:rPr>
              <a:t>  CHAR</a:t>
            </a:r>
            <a:r>
              <a:rPr lang="zh-CN" altLang="en-US" sz="2037" dirty="0">
                <a:latin typeface="华文中宋" panose="02010600040101010101" pitchFamily="2" charset="-122"/>
                <a:ea typeface="华文中宋" panose="02010600040101010101" pitchFamily="2" charset="-122"/>
              </a:rPr>
              <a:t>(</a:t>
            </a:r>
            <a:r>
              <a:rPr lang="en-US" altLang="zh-CN" sz="2037" dirty="0">
                <a:latin typeface="华文中宋" panose="02010600040101010101" pitchFamily="2" charset="-122"/>
                <a:ea typeface="华文中宋" panose="02010600040101010101" pitchFamily="2" charset="-122"/>
              </a:rPr>
              <a:t>20</a:t>
            </a:r>
            <a:r>
              <a:rPr lang="zh-CN" altLang="en-US" sz="2037" dirty="0">
                <a:latin typeface="华文中宋" panose="02010600040101010101" pitchFamily="2" charset="-122"/>
                <a:ea typeface="华文中宋" panose="02010600040101010101" pitchFamily="2" charset="-122"/>
              </a:rPr>
              <a:t>)</a:t>
            </a:r>
          </a:p>
          <a:p>
            <a:pPr eaLnBrk="1" hangingPunct="1">
              <a:lnSpc>
                <a:spcPct val="120000"/>
              </a:lnSpc>
              <a:buFont typeface="Wingdings" panose="05000000000000000000" pitchFamily="2" charset="2"/>
              <a:buNone/>
            </a:pPr>
            <a:r>
              <a:rPr lang="en-US" altLang="zh-CN" sz="2037" dirty="0">
                <a:latin typeface="华文中宋" panose="02010600040101010101" pitchFamily="2" charset="-122"/>
                <a:ea typeface="华文中宋" panose="02010600040101010101" pitchFamily="2" charset="-122"/>
              </a:rPr>
              <a:t>        </a:t>
            </a:r>
            <a:r>
              <a:rPr lang="zh-CN" altLang="en-US" sz="2037" dirty="0">
                <a:latin typeface="华文中宋" panose="02010600040101010101" pitchFamily="2" charset="-122"/>
                <a:ea typeface="华文中宋" panose="02010600040101010101" pitchFamily="2" charset="-122"/>
              </a:rPr>
              <a:t>  )</a:t>
            </a:r>
            <a:endParaRPr lang="en-US" altLang="zh-CN" sz="2037"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773138966"/>
      </p:ext>
    </p:extLst>
  </p:cSld>
  <p:clrMapOvr>
    <a:masterClrMapping/>
  </p:clrMapOvr>
  <p:transition spd="slow" advTm="109595">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35843" name="Rectangle 3"/>
          <p:cNvSpPr txBox="1">
            <a:spLocks noChangeArrowheads="1"/>
          </p:cNvSpPr>
          <p:nvPr/>
        </p:nvSpPr>
        <p:spPr bwMode="auto">
          <a:xfrm>
            <a:off x="719767" y="760341"/>
            <a:ext cx="9240462" cy="4494977"/>
          </a:xfrm>
          <a:prstGeom prst="rect">
            <a:avLst/>
          </a:prstGeom>
        </p:spPr>
        <p:txBody>
          <a:bodyPr/>
          <a:lstStyle>
            <a:lvl1pPr marL="266700" indent="-266700" defTabSz="912813" eaLnBrk="1" hangingPunct="1">
              <a:lnSpc>
                <a:spcPct val="80000"/>
              </a:lnSpc>
              <a:spcBef>
                <a:spcPct val="20000"/>
              </a:spcBef>
              <a:buFont typeface="Wingdings" panose="05000000000000000000" pitchFamily="2" charset="2"/>
              <a:buNone/>
              <a:defRPr sz="2000">
                <a:solidFill>
                  <a:schemeClr val="bg1">
                    <a:lumMod val="50000"/>
                  </a:schemeClr>
                </a:solidFill>
                <a:latin typeface="微软雅黑" panose="020B0503020204020204" pitchFamily="34" charset="-122"/>
                <a:ea typeface="微软雅黑" panose="020B0503020204020204" pitchFamily="34" charset="-122"/>
              </a:defRPr>
            </a:lvl1pPr>
            <a:lvl2pPr marL="741363" indent="-284163" defTabSz="912813">
              <a:spcBef>
                <a:spcPct val="20000"/>
              </a:spcBef>
              <a:buFont typeface="Arial" panose="020B0604020202020204" pitchFamily="34" charset="0"/>
              <a:buChar char="–"/>
              <a:defRPr sz="1800">
                <a:solidFill>
                  <a:schemeClr val="bg1">
                    <a:lumMod val="50000"/>
                  </a:schemeClr>
                </a:solidFill>
                <a:latin typeface="微软雅黑" panose="020B0503020204020204" pitchFamily="34" charset="-122"/>
                <a:ea typeface="微软雅黑" panose="020B0503020204020204" pitchFamily="34" charset="-122"/>
              </a:defRPr>
            </a:lvl2pPr>
            <a:lvl3pPr marL="1141413" indent="-227013" defTabSz="912813">
              <a:spcBef>
                <a:spcPct val="20000"/>
              </a:spcBef>
              <a:buFont typeface="Arial" panose="020B0604020202020204" pitchFamily="34" charset="0"/>
              <a:buChar char="•"/>
              <a:defRPr sz="1600">
                <a:latin typeface="+mn-lt"/>
                <a:ea typeface="+mn-ea"/>
              </a:defRPr>
            </a:lvl3pPr>
            <a:lvl4pPr marL="1598613" indent="-227013" defTabSz="912813">
              <a:spcBef>
                <a:spcPct val="20000"/>
              </a:spcBef>
              <a:buFont typeface="Arial" panose="020B0604020202020204" pitchFamily="34" charset="0"/>
              <a:buChar char="–"/>
              <a:defRPr sz="1400">
                <a:latin typeface="+mn-lt"/>
                <a:ea typeface="+mn-ea"/>
              </a:defRPr>
            </a:lvl4pPr>
            <a:lvl5pPr marL="2055813" indent="-227013" defTabSz="912813">
              <a:spcBef>
                <a:spcPct val="20000"/>
              </a:spcBef>
              <a:buFont typeface="Arial" panose="020B0604020202020204" pitchFamily="34" charset="0"/>
              <a:buChar char="»"/>
              <a:defRPr sz="2000">
                <a:latin typeface="+mn-lt"/>
                <a:ea typeface="+mn-ea"/>
              </a:defRPr>
            </a:lvl5pPr>
            <a:lvl6pPr marL="2514433" indent="-228585" defTabSz="914339">
              <a:spcBef>
                <a:spcPct val="20000"/>
              </a:spcBef>
              <a:buFont typeface="Arial" pitchFamily="34" charset="0"/>
              <a:buChar char="•"/>
              <a:defRPr sz="2000">
                <a:latin typeface="+mn-lt"/>
                <a:ea typeface="+mn-ea"/>
              </a:defRPr>
            </a:lvl6pPr>
            <a:lvl7pPr marL="2971601" indent="-228585" defTabSz="914339">
              <a:spcBef>
                <a:spcPct val="20000"/>
              </a:spcBef>
              <a:buFont typeface="Arial" pitchFamily="34" charset="0"/>
              <a:buChar char="•"/>
              <a:defRPr sz="2000">
                <a:latin typeface="+mn-lt"/>
                <a:ea typeface="+mn-ea"/>
              </a:defRPr>
            </a:lvl7pPr>
            <a:lvl8pPr marL="3428771" indent="-228585" defTabSz="914339">
              <a:spcBef>
                <a:spcPct val="20000"/>
              </a:spcBef>
              <a:buFont typeface="Arial" pitchFamily="34" charset="0"/>
              <a:buChar char="•"/>
              <a:defRPr sz="2000">
                <a:latin typeface="+mn-lt"/>
                <a:ea typeface="+mn-ea"/>
              </a:defRPr>
            </a:lvl8pPr>
            <a:lvl9pPr marL="3885940" indent="-228585" defTabSz="914339">
              <a:spcBef>
                <a:spcPct val="20000"/>
              </a:spcBef>
              <a:buFont typeface="Arial" pitchFamily="34" charset="0"/>
              <a:buChar char="•"/>
              <a:defRPr sz="2000">
                <a:latin typeface="+mn-lt"/>
                <a:ea typeface="+mn-ea"/>
              </a:defRPr>
            </a:lvl9pPr>
          </a:lstStyle>
          <a:p>
            <a:pPr>
              <a:lnSpc>
                <a:spcPct val="150000"/>
              </a:lnSpc>
            </a:pPr>
            <a:r>
              <a:rPr lang="en-US" altLang="zh-CN" sz="2222" b="1" dirty="0">
                <a:solidFill>
                  <a:schemeClr val="tx1"/>
                </a:solidFill>
              </a:rPr>
              <a:t>SC</a:t>
            </a:r>
            <a:r>
              <a:rPr lang="zh-CN" altLang="en-US" sz="2222" b="1" dirty="0">
                <a:solidFill>
                  <a:schemeClr val="tx1"/>
                </a:solidFill>
              </a:rPr>
              <a:t>表的</a:t>
            </a:r>
            <a:r>
              <a:rPr lang="en-US" altLang="zh-CN" sz="2222" b="1" dirty="0">
                <a:solidFill>
                  <a:schemeClr val="tx1"/>
                </a:solidFill>
              </a:rPr>
              <a:t>Grade</a:t>
            </a:r>
            <a:r>
              <a:rPr lang="zh-CN" altLang="en-US" sz="2222" b="1" dirty="0">
                <a:solidFill>
                  <a:schemeClr val="tx1"/>
                </a:solidFill>
              </a:rPr>
              <a:t>的值应该在</a:t>
            </a:r>
            <a:r>
              <a:rPr lang="en-US" altLang="zh-CN" sz="2222" b="1" dirty="0">
                <a:solidFill>
                  <a:schemeClr val="tx1"/>
                </a:solidFill>
              </a:rPr>
              <a:t>0</a:t>
            </a:r>
            <a:r>
              <a:rPr lang="zh-CN" altLang="en-US" sz="2222" b="1" dirty="0">
                <a:solidFill>
                  <a:schemeClr val="tx1"/>
                </a:solidFill>
              </a:rPr>
              <a:t>和</a:t>
            </a:r>
            <a:r>
              <a:rPr lang="en-US" altLang="zh-CN" sz="2222" b="1" dirty="0">
                <a:solidFill>
                  <a:schemeClr val="tx1"/>
                </a:solidFill>
              </a:rPr>
              <a:t>100</a:t>
            </a:r>
            <a:r>
              <a:rPr lang="zh-CN" altLang="en-US" sz="2222" b="1" dirty="0">
                <a:solidFill>
                  <a:schemeClr val="tx1"/>
                </a:solidFill>
              </a:rPr>
              <a:t>之间。</a:t>
            </a:r>
          </a:p>
          <a:p>
            <a:pPr>
              <a:lnSpc>
                <a:spcPts val="2556"/>
              </a:lnSpc>
            </a:pPr>
            <a:r>
              <a:rPr lang="en-US" altLang="zh-CN" sz="1778" dirty="0">
                <a:latin typeface="华文中宋" panose="02010600040101010101" pitchFamily="2" charset="-122"/>
                <a:ea typeface="华文中宋" panose="02010600040101010101" pitchFamily="2" charset="-122"/>
              </a:rPr>
              <a:t>CREATE TABLE  SC</a:t>
            </a:r>
            <a:endParaRPr lang="zh-CN" altLang="en-US" sz="1778" dirty="0">
              <a:latin typeface="华文中宋" panose="02010600040101010101" pitchFamily="2" charset="-122"/>
              <a:ea typeface="华文中宋" panose="02010600040101010101" pitchFamily="2" charset="-122"/>
            </a:endParaRPr>
          </a:p>
          <a:p>
            <a:pPr marL="799034" indent="-299858">
              <a:lnSpc>
                <a:spcPts val="2556"/>
              </a:lnSpc>
            </a:pPr>
            <a:r>
              <a:rPr lang="en-US" altLang="zh-CN" sz="1778" dirty="0">
                <a:latin typeface="华文中宋" panose="02010600040101010101" pitchFamily="2" charset="-122"/>
                <a:ea typeface="华文中宋" panose="02010600040101010101" pitchFamily="2" charset="-122"/>
              </a:rPr>
              <a:t> </a:t>
            </a:r>
            <a:r>
              <a:rPr lang="zh-CN" altLang="en-US" sz="1778" dirty="0">
                <a:latin typeface="华文中宋" panose="02010600040101010101" pitchFamily="2" charset="-122"/>
                <a:ea typeface="华文中宋" panose="02010600040101010101" pitchFamily="2" charset="-122"/>
              </a:rPr>
              <a:t>(  </a:t>
            </a:r>
            <a:r>
              <a:rPr lang="en-US" altLang="zh-CN" sz="1778" dirty="0" err="1">
                <a:latin typeface="华文中宋" panose="02010600040101010101" pitchFamily="2" charset="-122"/>
                <a:ea typeface="华文中宋" panose="02010600040101010101" pitchFamily="2" charset="-122"/>
              </a:rPr>
              <a:t>Sno</a:t>
            </a:r>
            <a:r>
              <a:rPr lang="en-US" altLang="zh-CN" sz="1778" dirty="0">
                <a:latin typeface="华文中宋" panose="02010600040101010101" pitchFamily="2" charset="-122"/>
                <a:ea typeface="华文中宋" panose="02010600040101010101" pitchFamily="2" charset="-122"/>
              </a:rPr>
              <a:t>     CHAR</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9</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 </a:t>
            </a:r>
            <a:r>
              <a:rPr lang="zh-CN" altLang="en-US" sz="1778" dirty="0">
                <a:latin typeface="华文中宋" panose="02010600040101010101" pitchFamily="2" charset="-122"/>
                <a:ea typeface="华文中宋" panose="02010600040101010101" pitchFamily="2" charset="-122"/>
              </a:rPr>
              <a:t>,</a:t>
            </a:r>
          </a:p>
          <a:p>
            <a:pPr marL="799034" indent="0">
              <a:lnSpc>
                <a:spcPts val="2556"/>
              </a:lnSpc>
            </a:pPr>
            <a:r>
              <a:rPr lang="en-US" altLang="zh-CN" sz="1778" dirty="0" err="1">
                <a:latin typeface="华文中宋" panose="02010600040101010101" pitchFamily="2" charset="-122"/>
                <a:ea typeface="华文中宋" panose="02010600040101010101" pitchFamily="2" charset="-122"/>
              </a:rPr>
              <a:t>Cno</a:t>
            </a:r>
            <a:r>
              <a:rPr lang="en-US" altLang="zh-CN" sz="1778" dirty="0">
                <a:latin typeface="华文中宋" panose="02010600040101010101" pitchFamily="2" charset="-122"/>
                <a:ea typeface="华文中宋" panose="02010600040101010101" pitchFamily="2" charset="-122"/>
              </a:rPr>
              <a:t>    CHAR</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4</a:t>
            </a:r>
            <a:r>
              <a:rPr lang="zh-CN" altLang="en-US" sz="1778" dirty="0">
                <a:latin typeface="华文中宋" panose="02010600040101010101" pitchFamily="2" charset="-122"/>
                <a:ea typeface="华文中宋" panose="02010600040101010101" pitchFamily="2" charset="-122"/>
              </a:rPr>
              <a:t>),</a:t>
            </a:r>
          </a:p>
          <a:p>
            <a:pPr marL="799034" indent="0">
              <a:lnSpc>
                <a:spcPts val="2556"/>
              </a:lnSpc>
            </a:pPr>
            <a:r>
              <a:rPr lang="en-US" altLang="zh-CN" sz="1778" dirty="0">
                <a:latin typeface="华文中宋" panose="02010600040101010101" pitchFamily="2" charset="-122"/>
                <a:ea typeface="华文中宋" panose="02010600040101010101" pitchFamily="2" charset="-122"/>
              </a:rPr>
              <a:t>Grade   SMALLINT </a:t>
            </a:r>
            <a:r>
              <a:rPr lang="en-US" altLang="zh-CN" sz="1778" b="1" dirty="0">
                <a:solidFill>
                  <a:srgbClr val="FF0000"/>
                </a:solidFill>
                <a:latin typeface="华文中宋" panose="02010600040101010101" pitchFamily="2" charset="-122"/>
                <a:ea typeface="华文中宋" panose="02010600040101010101" pitchFamily="2" charset="-122"/>
              </a:rPr>
              <a:t>CHECK </a:t>
            </a:r>
            <a:r>
              <a:rPr lang="zh-CN" altLang="en-US" sz="1778" b="1" dirty="0">
                <a:solidFill>
                  <a:srgbClr val="FF0000"/>
                </a:solidFill>
                <a:latin typeface="华文中宋" panose="02010600040101010101" pitchFamily="2" charset="-122"/>
                <a:ea typeface="华文中宋" panose="02010600040101010101" pitchFamily="2" charset="-122"/>
              </a:rPr>
              <a:t>(</a:t>
            </a:r>
            <a:r>
              <a:rPr lang="en-US" altLang="zh-CN" sz="1778" b="1" dirty="0">
                <a:solidFill>
                  <a:srgbClr val="FF0000"/>
                </a:solidFill>
                <a:latin typeface="华文中宋" panose="02010600040101010101" pitchFamily="2" charset="-122"/>
                <a:ea typeface="华文中宋" panose="02010600040101010101" pitchFamily="2" charset="-122"/>
              </a:rPr>
              <a:t>Grade&gt;=0 AND Grade &lt;=100</a:t>
            </a:r>
            <a:r>
              <a:rPr lang="zh-CN" altLang="en-US" sz="1778" b="1" dirty="0">
                <a:solidFill>
                  <a:srgbClr val="FF0000"/>
                </a:solidFill>
                <a:latin typeface="华文中宋" panose="02010600040101010101" pitchFamily="2" charset="-122"/>
                <a:ea typeface="华文中宋" panose="02010600040101010101" pitchFamily="2" charset="-122"/>
              </a:rPr>
              <a:t>)</a:t>
            </a:r>
            <a:r>
              <a:rPr lang="zh-CN" altLang="en-US" sz="1778" dirty="0">
                <a:latin typeface="华文中宋" panose="02010600040101010101" pitchFamily="2" charset="-122"/>
                <a:ea typeface="华文中宋" panose="02010600040101010101" pitchFamily="2" charset="-122"/>
              </a:rPr>
              <a:t>，  </a:t>
            </a:r>
            <a:r>
              <a:rPr lang="en-US" altLang="zh-CN" sz="1778" dirty="0">
                <a:latin typeface="华文中宋" panose="02010600040101010101" pitchFamily="2" charset="-122"/>
                <a:ea typeface="华文中宋" panose="02010600040101010101" pitchFamily="2" charset="-122"/>
              </a:rPr>
              <a:t> </a:t>
            </a:r>
          </a:p>
          <a:p>
            <a:pPr marL="799034" indent="0">
              <a:lnSpc>
                <a:spcPts val="2556"/>
              </a:lnSpc>
            </a:pPr>
            <a:r>
              <a:rPr lang="en-US" altLang="zh-CN" sz="1778" dirty="0">
                <a:latin typeface="华文中宋" panose="02010600040101010101" pitchFamily="2" charset="-122"/>
                <a:ea typeface="华文中宋" panose="02010600040101010101" pitchFamily="2" charset="-122"/>
              </a:rPr>
              <a:t> /*Grade</a:t>
            </a:r>
            <a:r>
              <a:rPr lang="zh-CN" altLang="en-US" sz="1778" dirty="0">
                <a:latin typeface="华文中宋" panose="02010600040101010101" pitchFamily="2" charset="-122"/>
                <a:ea typeface="华文中宋" panose="02010600040101010101" pitchFamily="2" charset="-122"/>
              </a:rPr>
              <a:t>取值范围是</a:t>
            </a:r>
            <a:r>
              <a:rPr lang="en-US" altLang="zh-CN" sz="1778" dirty="0">
                <a:latin typeface="华文中宋" panose="02010600040101010101" pitchFamily="2" charset="-122"/>
                <a:ea typeface="华文中宋" panose="02010600040101010101" pitchFamily="2" charset="-122"/>
              </a:rPr>
              <a:t>0</a:t>
            </a:r>
            <a:r>
              <a:rPr lang="zh-CN" altLang="en-US" sz="1778" dirty="0">
                <a:latin typeface="华文中宋" panose="02010600040101010101" pitchFamily="2" charset="-122"/>
                <a:ea typeface="华文中宋" panose="02010600040101010101" pitchFamily="2" charset="-122"/>
              </a:rPr>
              <a:t>到</a:t>
            </a:r>
            <a:r>
              <a:rPr lang="en-US" altLang="zh-CN" sz="1778" dirty="0">
                <a:latin typeface="华文中宋" panose="02010600040101010101" pitchFamily="2" charset="-122"/>
                <a:ea typeface="华文中宋" panose="02010600040101010101" pitchFamily="2" charset="-122"/>
              </a:rPr>
              <a:t>100*/</a:t>
            </a:r>
            <a:endParaRPr lang="zh-CN" altLang="en-US" sz="1778" dirty="0">
              <a:latin typeface="华文中宋" panose="02010600040101010101" pitchFamily="2" charset="-122"/>
              <a:ea typeface="华文中宋" panose="02010600040101010101" pitchFamily="2" charset="-122"/>
            </a:endParaRPr>
          </a:p>
          <a:p>
            <a:pPr marL="799034" indent="0">
              <a:lnSpc>
                <a:spcPts val="2556"/>
              </a:lnSpc>
            </a:pPr>
            <a:r>
              <a:rPr lang="en-US" altLang="zh-CN" sz="1778" dirty="0">
                <a:latin typeface="华文中宋" panose="02010600040101010101" pitchFamily="2" charset="-122"/>
                <a:ea typeface="华文中宋" panose="02010600040101010101" pitchFamily="2" charset="-122"/>
              </a:rPr>
              <a:t>PRIMARY KEY </a:t>
            </a:r>
            <a:r>
              <a:rPr lang="zh-CN" altLang="en-US" sz="1778" dirty="0">
                <a:latin typeface="华文中宋" panose="02010600040101010101" pitchFamily="2" charset="-122"/>
                <a:ea typeface="华文中宋" panose="02010600040101010101" pitchFamily="2" charset="-122"/>
              </a:rPr>
              <a:t>(</a:t>
            </a:r>
            <a:r>
              <a:rPr lang="en-US" altLang="zh-CN" sz="1778" dirty="0" err="1">
                <a:latin typeface="华文中宋" panose="02010600040101010101" pitchFamily="2" charset="-122"/>
                <a:ea typeface="华文中宋" panose="02010600040101010101" pitchFamily="2" charset="-122"/>
              </a:rPr>
              <a:t>Sno</a:t>
            </a:r>
            <a:r>
              <a:rPr lang="zh-CN" altLang="en-US" sz="1778" dirty="0">
                <a:latin typeface="华文中宋" panose="02010600040101010101" pitchFamily="2" charset="-122"/>
                <a:ea typeface="华文中宋" panose="02010600040101010101" pitchFamily="2" charset="-122"/>
              </a:rPr>
              <a:t>,</a:t>
            </a:r>
            <a:r>
              <a:rPr lang="en-US" altLang="zh-CN" sz="1778" dirty="0" err="1">
                <a:latin typeface="华文中宋" panose="02010600040101010101" pitchFamily="2" charset="-122"/>
                <a:ea typeface="华文中宋" panose="02010600040101010101" pitchFamily="2" charset="-122"/>
              </a:rPr>
              <a:t>Cno</a:t>
            </a:r>
            <a:r>
              <a:rPr lang="zh-CN" altLang="en-US" sz="1778" dirty="0">
                <a:latin typeface="华文中宋" panose="02010600040101010101" pitchFamily="2" charset="-122"/>
                <a:ea typeface="华文中宋" panose="02010600040101010101" pitchFamily="2" charset="-122"/>
              </a:rPr>
              <a:t>),</a:t>
            </a:r>
          </a:p>
          <a:p>
            <a:pPr marL="799034" indent="0">
              <a:lnSpc>
                <a:spcPts val="2556"/>
              </a:lnSpc>
            </a:pPr>
            <a:r>
              <a:rPr lang="en-US" altLang="zh-CN" sz="1778" dirty="0">
                <a:latin typeface="华文中宋" panose="02010600040101010101" pitchFamily="2" charset="-122"/>
                <a:ea typeface="华文中宋" panose="02010600040101010101" pitchFamily="2" charset="-122"/>
              </a:rPr>
              <a:t>FOREIGN KEY </a:t>
            </a:r>
            <a:r>
              <a:rPr lang="zh-CN" altLang="en-US" sz="1778" dirty="0">
                <a:latin typeface="华文中宋" panose="02010600040101010101" pitchFamily="2" charset="-122"/>
                <a:ea typeface="华文中宋" panose="02010600040101010101" pitchFamily="2" charset="-122"/>
              </a:rPr>
              <a:t>(</a:t>
            </a:r>
            <a:r>
              <a:rPr lang="en-US" altLang="zh-CN" sz="1778" dirty="0" err="1">
                <a:latin typeface="华文中宋" panose="02010600040101010101" pitchFamily="2" charset="-122"/>
                <a:ea typeface="华文中宋" panose="02010600040101010101" pitchFamily="2" charset="-122"/>
              </a:rPr>
              <a:t>Sno</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 REFERENCES Student</a:t>
            </a:r>
            <a:r>
              <a:rPr lang="zh-CN" altLang="en-US" sz="1778" dirty="0">
                <a:latin typeface="华文中宋" panose="02010600040101010101" pitchFamily="2" charset="-122"/>
                <a:ea typeface="华文中宋" panose="02010600040101010101" pitchFamily="2" charset="-122"/>
              </a:rPr>
              <a:t>(</a:t>
            </a:r>
            <a:r>
              <a:rPr lang="en-US" altLang="zh-CN" sz="1778" dirty="0" err="1">
                <a:latin typeface="华文中宋" panose="02010600040101010101" pitchFamily="2" charset="-122"/>
                <a:ea typeface="华文中宋" panose="02010600040101010101" pitchFamily="2" charset="-122"/>
              </a:rPr>
              <a:t>Sno</a:t>
            </a:r>
            <a:r>
              <a:rPr lang="zh-CN" altLang="en-US" sz="1778" dirty="0">
                <a:latin typeface="华文中宋" panose="02010600040101010101" pitchFamily="2" charset="-122"/>
                <a:ea typeface="华文中宋" panose="02010600040101010101" pitchFamily="2" charset="-122"/>
              </a:rPr>
              <a:t>),</a:t>
            </a:r>
          </a:p>
          <a:p>
            <a:pPr marL="799034" indent="0">
              <a:lnSpc>
                <a:spcPts val="2556"/>
              </a:lnSpc>
            </a:pPr>
            <a:r>
              <a:rPr lang="en-US" altLang="zh-CN" sz="1778" dirty="0">
                <a:latin typeface="华文中宋" panose="02010600040101010101" pitchFamily="2" charset="-122"/>
                <a:ea typeface="华文中宋" panose="02010600040101010101" pitchFamily="2" charset="-122"/>
              </a:rPr>
              <a:t>FOREIGN KEY </a:t>
            </a:r>
            <a:r>
              <a:rPr lang="zh-CN" altLang="en-US" sz="1778" dirty="0">
                <a:latin typeface="华文中宋" panose="02010600040101010101" pitchFamily="2" charset="-122"/>
                <a:ea typeface="华文中宋" panose="02010600040101010101" pitchFamily="2" charset="-122"/>
              </a:rPr>
              <a:t>(</a:t>
            </a:r>
            <a:r>
              <a:rPr lang="en-US" altLang="zh-CN" sz="1778" dirty="0" err="1">
                <a:latin typeface="华文中宋" panose="02010600040101010101" pitchFamily="2" charset="-122"/>
                <a:ea typeface="华文中宋" panose="02010600040101010101" pitchFamily="2" charset="-122"/>
              </a:rPr>
              <a:t>Cno</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 REFERENCES Course</a:t>
            </a:r>
            <a:r>
              <a:rPr lang="zh-CN" altLang="en-US" sz="1778" dirty="0">
                <a:latin typeface="华文中宋" panose="02010600040101010101" pitchFamily="2" charset="-122"/>
                <a:ea typeface="华文中宋" panose="02010600040101010101" pitchFamily="2" charset="-122"/>
              </a:rPr>
              <a:t>(</a:t>
            </a:r>
            <a:r>
              <a:rPr lang="en-US" altLang="zh-CN" sz="1778" dirty="0" err="1">
                <a:latin typeface="华文中宋" panose="02010600040101010101" pitchFamily="2" charset="-122"/>
                <a:ea typeface="华文中宋" panose="02010600040101010101" pitchFamily="2" charset="-122"/>
              </a:rPr>
              <a:t>Cno</a:t>
            </a:r>
            <a:r>
              <a:rPr lang="zh-CN" altLang="en-US" sz="1778" dirty="0">
                <a:latin typeface="华文中宋" panose="02010600040101010101" pitchFamily="2" charset="-122"/>
                <a:ea typeface="华文中宋" panose="02010600040101010101" pitchFamily="2" charset="-122"/>
              </a:rPr>
              <a:t>)</a:t>
            </a:r>
          </a:p>
          <a:p>
            <a:pPr marL="799034" indent="0">
              <a:lnSpc>
                <a:spcPts val="2556"/>
              </a:lnSpc>
            </a:pPr>
            <a:r>
              <a:rPr lang="zh-CN" altLang="en-US" sz="1778" dirty="0">
                <a:latin typeface="华文中宋" panose="02010600040101010101" pitchFamily="2" charset="-122"/>
                <a:ea typeface="华文中宋" panose="02010600040101010101" pitchFamily="2" charset="-122"/>
              </a:rPr>
              <a:t> )</a:t>
            </a:r>
          </a:p>
          <a:p>
            <a:endParaRPr lang="en-US" altLang="zh-CN" sz="2222" dirty="0"/>
          </a:p>
        </p:txBody>
      </p:sp>
      <p:sp>
        <p:nvSpPr>
          <p:cNvPr id="5" name="Rectangle 2"/>
          <p:cNvSpPr txBox="1">
            <a:spLocks noChangeArrowheads="1"/>
          </p:cNvSpPr>
          <p:nvPr/>
        </p:nvSpPr>
        <p:spPr bwMode="auto">
          <a:xfrm>
            <a:off x="1123009" y="-105833"/>
            <a:ext cx="7908102" cy="1058333"/>
          </a:xfrm>
          <a:prstGeom prst="rect">
            <a:avLst/>
          </a:prstGeom>
        </p:spPr>
        <p:txBody>
          <a:bodyPr/>
          <a:lstStyle>
            <a:lvl1pPr marL="266700" indent="-266700" defTabSz="912813" eaLnBrk="1" hangingPunct="1">
              <a:lnSpc>
                <a:spcPct val="80000"/>
              </a:lnSpc>
              <a:spcBef>
                <a:spcPct val="20000"/>
              </a:spcBef>
              <a:buFont typeface="Wingdings" panose="05000000000000000000" pitchFamily="2" charset="2"/>
              <a:buNone/>
              <a:defRPr sz="2000">
                <a:solidFill>
                  <a:schemeClr val="bg1">
                    <a:lumMod val="50000"/>
                  </a:schemeClr>
                </a:solidFill>
                <a:latin typeface="微软雅黑" panose="020B0503020204020204" pitchFamily="34" charset="-122"/>
                <a:ea typeface="微软雅黑" panose="020B0503020204020204" pitchFamily="34" charset="-122"/>
              </a:defRPr>
            </a:lvl1pPr>
            <a:lvl2pPr marL="741363" indent="-284163" defTabSz="912813">
              <a:spcBef>
                <a:spcPct val="20000"/>
              </a:spcBef>
              <a:buFont typeface="Arial" panose="020B0604020202020204" pitchFamily="34" charset="0"/>
              <a:buChar char="–"/>
              <a:defRPr sz="1800">
                <a:solidFill>
                  <a:schemeClr val="bg1">
                    <a:lumMod val="50000"/>
                  </a:schemeClr>
                </a:solidFill>
                <a:latin typeface="微软雅黑" panose="020B0503020204020204" pitchFamily="34" charset="-122"/>
                <a:ea typeface="微软雅黑" panose="020B0503020204020204" pitchFamily="34" charset="-122"/>
              </a:defRPr>
            </a:lvl2pPr>
            <a:lvl3pPr marL="1141413" indent="-227013" defTabSz="912813">
              <a:spcBef>
                <a:spcPct val="20000"/>
              </a:spcBef>
              <a:buFont typeface="Arial" panose="020B0604020202020204" pitchFamily="34" charset="0"/>
              <a:buChar char="•"/>
              <a:defRPr sz="1600">
                <a:latin typeface="+mn-lt"/>
                <a:ea typeface="+mn-ea"/>
              </a:defRPr>
            </a:lvl3pPr>
            <a:lvl4pPr marL="1598613" indent="-227013" defTabSz="912813">
              <a:spcBef>
                <a:spcPct val="20000"/>
              </a:spcBef>
              <a:buFont typeface="Arial" panose="020B0604020202020204" pitchFamily="34" charset="0"/>
              <a:buChar char="–"/>
              <a:defRPr sz="1400">
                <a:latin typeface="+mn-lt"/>
                <a:ea typeface="+mn-ea"/>
              </a:defRPr>
            </a:lvl4pPr>
            <a:lvl5pPr marL="2055813" indent="-227013" defTabSz="912813">
              <a:spcBef>
                <a:spcPct val="20000"/>
              </a:spcBef>
              <a:buFont typeface="Arial" panose="020B0604020202020204" pitchFamily="34" charset="0"/>
              <a:buChar char="»"/>
              <a:defRPr sz="2000">
                <a:latin typeface="+mn-lt"/>
                <a:ea typeface="+mn-ea"/>
              </a:defRPr>
            </a:lvl5pPr>
            <a:lvl6pPr marL="2514433" indent="-228585" defTabSz="914339">
              <a:spcBef>
                <a:spcPct val="20000"/>
              </a:spcBef>
              <a:buFont typeface="Arial" pitchFamily="34" charset="0"/>
              <a:buChar char="•"/>
              <a:defRPr sz="2000">
                <a:latin typeface="+mn-lt"/>
                <a:ea typeface="+mn-ea"/>
              </a:defRPr>
            </a:lvl6pPr>
            <a:lvl7pPr marL="2971601" indent="-228585" defTabSz="914339">
              <a:spcBef>
                <a:spcPct val="20000"/>
              </a:spcBef>
              <a:buFont typeface="Arial" pitchFamily="34" charset="0"/>
              <a:buChar char="•"/>
              <a:defRPr sz="2000">
                <a:latin typeface="+mn-lt"/>
                <a:ea typeface="+mn-ea"/>
              </a:defRPr>
            </a:lvl7pPr>
            <a:lvl8pPr marL="3428771" indent="-228585" defTabSz="914339">
              <a:spcBef>
                <a:spcPct val="20000"/>
              </a:spcBef>
              <a:buFont typeface="Arial" pitchFamily="34" charset="0"/>
              <a:buChar char="•"/>
              <a:defRPr sz="2000">
                <a:latin typeface="+mn-lt"/>
                <a:ea typeface="+mn-ea"/>
              </a:defRPr>
            </a:lvl8pPr>
            <a:lvl9pPr marL="3885940" indent="-228585" defTabSz="914339">
              <a:spcBef>
                <a:spcPct val="20000"/>
              </a:spcBef>
              <a:buFont typeface="Arial" pitchFamily="34" charset="0"/>
              <a:buChar char="•"/>
              <a:defRPr sz="2000">
                <a:latin typeface="+mn-lt"/>
                <a:ea typeface="+mn-ea"/>
              </a:defRPr>
            </a:lvl9pPr>
          </a:lstStyle>
          <a:p>
            <a:endParaRPr lang="en-US" sz="2222" dirty="0"/>
          </a:p>
        </p:txBody>
      </p:sp>
      <p:sp>
        <p:nvSpPr>
          <p:cNvPr id="7" name="标题 6"/>
          <p:cNvSpPr>
            <a:spLocks noGrp="1"/>
          </p:cNvSpPr>
          <p:nvPr>
            <p:ph type="title"/>
          </p:nvPr>
        </p:nvSpPr>
        <p:spPr/>
        <p:txBody>
          <a:bodyPr anchor="ctr"/>
          <a:lstStyle/>
          <a:p>
            <a:pPr eaLnBrk="1" hangingPunct="1"/>
            <a:r>
              <a:rPr lang="zh-CN" altLang="en-US" dirty="0"/>
              <a:t>属性上约束条件</a:t>
            </a:r>
            <a:r>
              <a:rPr lang="zh-CN" altLang="en-US"/>
              <a:t>的定义</a:t>
            </a:r>
          </a:p>
        </p:txBody>
      </p:sp>
    </p:spTree>
    <p:extLst>
      <p:ext uri="{BB962C8B-B14F-4D97-AF65-F5344CB8AC3E}">
        <p14:creationId xmlns:p14="http://schemas.microsoft.com/office/powerpoint/2010/main" val="3646772551"/>
      </p:ext>
    </p:extLst>
  </p:cSld>
  <p:clrMapOvr>
    <a:masterClrMapping/>
  </p:clrMapOvr>
  <p:transition spd="slow" advTm="109595">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36868" name="Rectangle 2"/>
          <p:cNvSpPr>
            <a:spLocks noGrp="1" noChangeArrowheads="1"/>
          </p:cNvSpPr>
          <p:nvPr>
            <p:ph type="title"/>
          </p:nvPr>
        </p:nvSpPr>
        <p:spPr/>
        <p:txBody>
          <a:bodyPr anchor="ctr"/>
          <a:lstStyle/>
          <a:p>
            <a:pPr eaLnBrk="1" hangingPunct="1"/>
            <a:r>
              <a:rPr lang="zh-CN" altLang="en-US"/>
              <a:t>属性上的约束条件检查和违约处理</a:t>
            </a:r>
            <a:endParaRPr lang="en-US" altLang="zh-CN"/>
          </a:p>
        </p:txBody>
      </p:sp>
      <p:sp>
        <p:nvSpPr>
          <p:cNvPr id="36867" name="Rectangle 3"/>
          <p:cNvSpPr>
            <a:spLocks noGrp="1" noChangeArrowheads="1"/>
          </p:cNvSpPr>
          <p:nvPr>
            <p:ph sz="quarter" idx="10"/>
          </p:nvPr>
        </p:nvSpPr>
        <p:spPr/>
        <p:txBody>
          <a:bodyPr/>
          <a:lstStyle/>
          <a:p>
            <a:pPr eaLnBrk="1" hangingPunct="1">
              <a:lnSpc>
                <a:spcPct val="150000"/>
              </a:lnSpc>
              <a:spcBef>
                <a:spcPct val="0"/>
              </a:spcBef>
            </a:pPr>
            <a:r>
              <a:rPr lang="zh-CN" altLang="en-US"/>
              <a:t>插入元组或修改属性的值时，关系数据库管理系统检查属性上的约束条件是否被满足</a:t>
            </a:r>
          </a:p>
          <a:p>
            <a:pPr eaLnBrk="1" hangingPunct="1">
              <a:lnSpc>
                <a:spcPct val="150000"/>
              </a:lnSpc>
              <a:spcBef>
                <a:spcPct val="0"/>
              </a:spcBef>
            </a:pPr>
            <a:r>
              <a:rPr lang="zh-CN" altLang="en-US"/>
              <a:t>如果不满足则操作被拒绝执行 </a:t>
            </a:r>
          </a:p>
        </p:txBody>
      </p:sp>
    </p:spTree>
    <p:extLst>
      <p:ext uri="{BB962C8B-B14F-4D97-AF65-F5344CB8AC3E}">
        <p14:creationId xmlns:p14="http://schemas.microsoft.com/office/powerpoint/2010/main" val="1510603115"/>
      </p:ext>
    </p:extLst>
  </p:cSld>
  <p:clrMapOvr>
    <a:masterClrMapping/>
  </p:clrMapOvr>
  <p:transition spd="slow" advTm="109595">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3</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用户定义完整性</a:t>
            </a:r>
          </a:p>
        </p:txBody>
      </p:sp>
      <p:sp>
        <p:nvSpPr>
          <p:cNvPr id="12" name="矩形 48"/>
          <p:cNvSpPr>
            <a:spLocks noChangeArrowheads="1"/>
          </p:cNvSpPr>
          <p:nvPr/>
        </p:nvSpPr>
        <p:spPr bwMode="auto">
          <a:xfrm>
            <a:off x="4039306" y="2524126"/>
            <a:ext cx="3896431" cy="8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属性上的约束条件</a:t>
            </a:r>
          </a:p>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元组上的约束条件 </a:t>
            </a:r>
          </a:p>
        </p:txBody>
      </p:sp>
    </p:spTree>
    <p:extLst>
      <p:ext uri="{BB962C8B-B14F-4D97-AF65-F5344CB8AC3E}">
        <p14:creationId xmlns:p14="http://schemas.microsoft.com/office/powerpoint/2010/main" val="2654265434"/>
      </p:ext>
    </p:extLst>
  </p:cSld>
  <p:clrMapOvr>
    <a:masterClrMapping/>
  </p:clrMapOvr>
  <p:transition spd="slow" advTm="1553">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38915" name="Rectangle 2"/>
          <p:cNvSpPr>
            <a:spLocks noGrp="1" noChangeArrowheads="1"/>
          </p:cNvSpPr>
          <p:nvPr>
            <p:ph type="title"/>
          </p:nvPr>
        </p:nvSpPr>
        <p:spPr/>
        <p:txBody>
          <a:bodyPr anchor="ctr"/>
          <a:lstStyle/>
          <a:p>
            <a:pPr eaLnBrk="1" hangingPunct="1"/>
            <a:r>
              <a:rPr lang="zh-CN" altLang="en-US"/>
              <a:t>元组（行）上约束条件的定义</a:t>
            </a:r>
          </a:p>
        </p:txBody>
      </p:sp>
      <p:sp>
        <p:nvSpPr>
          <p:cNvPr id="38916" name="Rectangle 3"/>
          <p:cNvSpPr>
            <a:spLocks noGrp="1" noChangeArrowheads="1"/>
          </p:cNvSpPr>
          <p:nvPr>
            <p:ph sz="quarter" idx="10"/>
          </p:nvPr>
        </p:nvSpPr>
        <p:spPr/>
        <p:txBody>
          <a:bodyPr/>
          <a:lstStyle/>
          <a:p>
            <a:pPr eaLnBrk="1" hangingPunct="1">
              <a:lnSpc>
                <a:spcPct val="170000"/>
              </a:lnSpc>
            </a:pPr>
            <a:r>
              <a:rPr lang="zh-CN" altLang="en-US"/>
              <a:t>在</a:t>
            </a:r>
            <a:r>
              <a:rPr lang="en-US" altLang="zh-CN"/>
              <a:t>CREATE TABLE</a:t>
            </a:r>
            <a:r>
              <a:rPr lang="zh-CN" altLang="en-US"/>
              <a:t>时可以用</a:t>
            </a:r>
            <a:r>
              <a:rPr lang="en-US" altLang="zh-CN" b="1">
                <a:solidFill>
                  <a:srgbClr val="FF0000"/>
                </a:solidFill>
              </a:rPr>
              <a:t>CHECK</a:t>
            </a:r>
            <a:r>
              <a:rPr lang="zh-CN" altLang="en-US"/>
              <a:t>短语定义元组上的约束条件，即</a:t>
            </a:r>
            <a:r>
              <a:rPr lang="zh-CN" altLang="en-US" b="1">
                <a:solidFill>
                  <a:srgbClr val="FF0000"/>
                </a:solidFill>
              </a:rPr>
              <a:t>元组级的限制</a:t>
            </a:r>
          </a:p>
          <a:p>
            <a:pPr eaLnBrk="1" hangingPunct="1">
              <a:lnSpc>
                <a:spcPct val="170000"/>
              </a:lnSpc>
            </a:pPr>
            <a:r>
              <a:rPr lang="zh-CN" altLang="en-US"/>
              <a:t>同属性值限制相比，元组级的限制可以设置不同属性之间的取值的相互约束条件 </a:t>
            </a:r>
          </a:p>
        </p:txBody>
      </p:sp>
    </p:spTree>
    <p:extLst>
      <p:ext uri="{BB962C8B-B14F-4D97-AF65-F5344CB8AC3E}">
        <p14:creationId xmlns:p14="http://schemas.microsoft.com/office/powerpoint/2010/main" val="217678912"/>
      </p:ext>
    </p:extLst>
  </p:cSld>
  <p:clrMapOvr>
    <a:masterClrMapping/>
  </p:clrMapOvr>
  <p:transition spd="slow" advTm="109595">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rrowheads="1"/>
          </p:cNvSpPr>
          <p:nvPr>
            <p:ph type="title"/>
          </p:nvPr>
        </p:nvSpPr>
        <p:spPr/>
        <p:txBody>
          <a:bodyPr anchor="ctr"/>
          <a:lstStyle/>
          <a:p>
            <a:pPr eaLnBrk="1" hangingPunct="1"/>
            <a:r>
              <a:rPr lang="zh-CN" altLang="en-US"/>
              <a:t>元组上的约束条件的定义</a:t>
            </a:r>
          </a:p>
        </p:txBody>
      </p:sp>
      <p:sp>
        <p:nvSpPr>
          <p:cNvPr id="39940" name="Rectangle 3"/>
          <p:cNvSpPr>
            <a:spLocks noGrp="1" noRot="1" noChangeArrowheads="1"/>
          </p:cNvSpPr>
          <p:nvPr>
            <p:ph sz="quarter" idx="10"/>
          </p:nvPr>
        </p:nvSpPr>
        <p:spPr/>
        <p:txBody>
          <a:bodyPr/>
          <a:lstStyle/>
          <a:p>
            <a:pPr eaLnBrk="1" hangingPunct="1">
              <a:lnSpc>
                <a:spcPct val="170000"/>
              </a:lnSpc>
            </a:pPr>
            <a:r>
              <a:rPr lang="zh-CN" altLang="en-US"/>
              <a:t>在</a:t>
            </a:r>
            <a:r>
              <a:rPr lang="en-US" altLang="zh-CN"/>
              <a:t>CREATE TABLE</a:t>
            </a:r>
            <a:r>
              <a:rPr lang="zh-CN" altLang="en-US"/>
              <a:t>时可以用</a:t>
            </a:r>
            <a:r>
              <a:rPr lang="en-US" altLang="zh-CN" b="1">
                <a:solidFill>
                  <a:srgbClr val="FF0000"/>
                </a:solidFill>
              </a:rPr>
              <a:t>CHECK</a:t>
            </a:r>
            <a:r>
              <a:rPr lang="zh-CN" altLang="en-US"/>
              <a:t>短语定义元组上的约束条件，即</a:t>
            </a:r>
            <a:r>
              <a:rPr lang="zh-CN" altLang="en-US" b="1">
                <a:solidFill>
                  <a:srgbClr val="FF0000"/>
                </a:solidFill>
              </a:rPr>
              <a:t>元组级的限制</a:t>
            </a:r>
          </a:p>
          <a:p>
            <a:pPr eaLnBrk="1" hangingPunct="1">
              <a:lnSpc>
                <a:spcPct val="170000"/>
              </a:lnSpc>
            </a:pPr>
            <a:r>
              <a:rPr lang="zh-CN" altLang="en-US"/>
              <a:t>同属性值限制相比，元组级的限制可以设置不同属性之间的取值的相互约束条件 </a:t>
            </a:r>
          </a:p>
        </p:txBody>
      </p:sp>
    </p:spTree>
    <p:extLst>
      <p:ext uri="{BB962C8B-B14F-4D97-AF65-F5344CB8AC3E}">
        <p14:creationId xmlns:p14="http://schemas.microsoft.com/office/powerpoint/2010/main" val="2099476432"/>
      </p:ext>
    </p:extLst>
  </p:cSld>
  <p:clrMapOvr>
    <a:masterClrMapping/>
  </p:clrMapOvr>
  <p:transition spd="slow" advTm="109595">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Rot="1" noChangeArrowheads="1"/>
          </p:cNvSpPr>
          <p:nvPr>
            <p:ph type="title"/>
          </p:nvPr>
        </p:nvSpPr>
        <p:spPr/>
        <p:txBody>
          <a:bodyPr anchor="ctr"/>
          <a:lstStyle/>
          <a:p>
            <a:pPr eaLnBrk="1" hangingPunct="1"/>
            <a:r>
              <a:rPr lang="zh-CN" altLang="en-US"/>
              <a:t>元组上的约束条件的定义</a:t>
            </a:r>
            <a:endParaRPr lang="en-US" altLang="zh-CN"/>
          </a:p>
        </p:txBody>
      </p:sp>
      <p:sp>
        <p:nvSpPr>
          <p:cNvPr id="40964" name="Rectangle 3"/>
          <p:cNvSpPr>
            <a:spLocks noGrp="1" noRot="1" noChangeArrowheads="1"/>
          </p:cNvSpPr>
          <p:nvPr>
            <p:ph sz="quarter" idx="10"/>
          </p:nvPr>
        </p:nvSpPr>
        <p:spPr/>
        <p:txBody>
          <a:bodyPr/>
          <a:lstStyle/>
          <a:p>
            <a:pPr eaLnBrk="1" hangingPunct="1">
              <a:buFont typeface="Wingdings" panose="05000000000000000000" pitchFamily="2" charset="2"/>
              <a:buNone/>
            </a:pPr>
            <a:r>
              <a:rPr lang="zh-CN" altLang="en-US" dirty="0"/>
              <a:t>当学生的出生日期必须小于入学日期</a:t>
            </a:r>
            <a:endParaRPr lang="en-US" altLang="zh-CN" dirty="0"/>
          </a:p>
          <a:p>
            <a:pPr eaLnBrk="1" hangingPunct="1">
              <a:buFont typeface="Wingdings" panose="05000000000000000000" pitchFamily="2" charset="2"/>
              <a:buNone/>
            </a:pPr>
            <a:r>
              <a:rPr lang="zh-CN" altLang="en-US" dirty="0"/>
              <a:t>    </a:t>
            </a:r>
            <a:r>
              <a:rPr lang="en-US" altLang="zh-CN" sz="1852" dirty="0">
                <a:latin typeface="华文中宋" panose="02010600040101010101" pitchFamily="2" charset="-122"/>
                <a:ea typeface="华文中宋" panose="02010600040101010101" pitchFamily="2" charset="-122"/>
              </a:rPr>
              <a:t>CREATE TABLE Student</a:t>
            </a:r>
          </a:p>
          <a:p>
            <a:pPr eaLnBrk="1" hangingPunct="1">
              <a:buFont typeface="Wingdings" panose="05000000000000000000" pitchFamily="2" charset="2"/>
              <a:buNone/>
            </a:pPr>
            <a:r>
              <a:rPr lang="en-US" altLang="zh-CN" sz="1852" dirty="0">
                <a:latin typeface="华文中宋" panose="02010600040101010101" pitchFamily="2" charset="-122"/>
                <a:ea typeface="华文中宋" panose="02010600040101010101" pitchFamily="2" charset="-122"/>
              </a:rPr>
              <a:t>         (</a:t>
            </a:r>
            <a:r>
              <a:rPr lang="en-US" altLang="zh-CN" sz="1852" dirty="0" err="1">
                <a:latin typeface="华文中宋" panose="02010600040101010101" pitchFamily="2" charset="-122"/>
                <a:ea typeface="华文中宋" panose="02010600040101010101" pitchFamily="2" charset="-122"/>
              </a:rPr>
              <a:t>Sno</a:t>
            </a:r>
            <a:r>
              <a:rPr lang="en-US" altLang="zh-CN" sz="1852" dirty="0">
                <a:latin typeface="华文中宋" panose="02010600040101010101" pitchFamily="2" charset="-122"/>
                <a:ea typeface="华文中宋" panose="02010600040101010101" pitchFamily="2" charset="-122"/>
              </a:rPr>
              <a:t>    CHAR(9)</a:t>
            </a:r>
            <a:r>
              <a:rPr lang="zh-CN" altLang="en-US" sz="1852" dirty="0">
                <a:latin typeface="华文中宋" panose="02010600040101010101" pitchFamily="2" charset="-122"/>
                <a:ea typeface="华文中宋" panose="02010600040101010101" pitchFamily="2" charset="-122"/>
              </a:rPr>
              <a:t>， </a:t>
            </a:r>
          </a:p>
          <a:p>
            <a:pPr eaLnBrk="1" hangingPunct="1">
              <a:buFont typeface="Wingdings" panose="05000000000000000000" pitchFamily="2" charset="2"/>
              <a:buNone/>
            </a:pPr>
            <a:r>
              <a:rPr lang="zh-CN" altLang="en-US" sz="1852" dirty="0">
                <a:latin typeface="华文中宋" panose="02010600040101010101" pitchFamily="2" charset="-122"/>
                <a:ea typeface="华文中宋" panose="02010600040101010101" pitchFamily="2" charset="-122"/>
              </a:rPr>
              <a:t>          </a:t>
            </a:r>
            <a:r>
              <a:rPr lang="en-US" altLang="zh-CN" sz="1852" dirty="0" err="1">
                <a:latin typeface="华文中宋" panose="02010600040101010101" pitchFamily="2" charset="-122"/>
                <a:ea typeface="华文中宋" panose="02010600040101010101" pitchFamily="2" charset="-122"/>
              </a:rPr>
              <a:t>Sname</a:t>
            </a:r>
            <a:r>
              <a:rPr lang="en-US" altLang="zh-CN" sz="1852" dirty="0">
                <a:latin typeface="华文中宋" panose="02010600040101010101" pitchFamily="2" charset="-122"/>
                <a:ea typeface="华文中宋" panose="02010600040101010101" pitchFamily="2" charset="-122"/>
              </a:rPr>
              <a:t>  CHAR(8) NOT NULL</a:t>
            </a:r>
            <a:r>
              <a:rPr lang="zh-CN" altLang="en-US" sz="1852" dirty="0">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zh-CN" altLang="en-US" sz="1852" dirty="0">
                <a:latin typeface="华文中宋" panose="02010600040101010101" pitchFamily="2" charset="-122"/>
                <a:ea typeface="华文中宋" panose="02010600040101010101" pitchFamily="2" charset="-122"/>
              </a:rPr>
              <a:t>          </a:t>
            </a:r>
            <a:r>
              <a:rPr lang="en-US" altLang="zh-CN" sz="1852" dirty="0" err="1">
                <a:latin typeface="华文中宋" panose="02010600040101010101" pitchFamily="2" charset="-122"/>
                <a:ea typeface="华文中宋" panose="02010600040101010101" pitchFamily="2" charset="-122"/>
              </a:rPr>
              <a:t>Ssex</a:t>
            </a:r>
            <a:r>
              <a:rPr lang="en-US" altLang="zh-CN" sz="1852" dirty="0">
                <a:latin typeface="华文中宋" panose="02010600040101010101" pitchFamily="2" charset="-122"/>
                <a:ea typeface="华文中宋" panose="02010600040101010101" pitchFamily="2" charset="-122"/>
              </a:rPr>
              <a:t>    CHAR(2)</a:t>
            </a:r>
            <a:r>
              <a:rPr lang="zh-CN" altLang="en-US" sz="1852" dirty="0">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zh-CN" altLang="en-US" sz="1852" dirty="0">
                <a:latin typeface="华文中宋" panose="02010600040101010101" pitchFamily="2" charset="-122"/>
                <a:ea typeface="华文中宋" panose="02010600040101010101" pitchFamily="2" charset="-122"/>
              </a:rPr>
              <a:t>          </a:t>
            </a:r>
            <a:r>
              <a:rPr lang="en-US" altLang="zh-CN" sz="1852" dirty="0">
                <a:latin typeface="华文中宋" panose="02010600040101010101" pitchFamily="2" charset="-122"/>
                <a:ea typeface="华文中宋" panose="02010600040101010101" pitchFamily="2" charset="-122"/>
              </a:rPr>
              <a:t>Sage   SMALLINT</a:t>
            </a:r>
            <a:r>
              <a:rPr lang="zh-CN" altLang="en-US" sz="1852" dirty="0">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zh-CN" altLang="en-US" sz="1852" dirty="0">
                <a:latin typeface="华文中宋" panose="02010600040101010101" pitchFamily="2" charset="-122"/>
                <a:ea typeface="华文中宋" panose="02010600040101010101" pitchFamily="2" charset="-122"/>
              </a:rPr>
              <a:t>          </a:t>
            </a:r>
            <a:r>
              <a:rPr lang="en-US" altLang="zh-CN" sz="1852" dirty="0" err="1">
                <a:latin typeface="华文中宋" panose="02010600040101010101" pitchFamily="2" charset="-122"/>
                <a:ea typeface="华文中宋" panose="02010600040101010101" pitchFamily="2" charset="-122"/>
              </a:rPr>
              <a:t>Sdept</a:t>
            </a:r>
            <a:r>
              <a:rPr lang="en-US" altLang="zh-CN" sz="1852" dirty="0">
                <a:latin typeface="华文中宋" panose="02010600040101010101" pitchFamily="2" charset="-122"/>
                <a:ea typeface="华文中宋" panose="02010600040101010101" pitchFamily="2" charset="-122"/>
              </a:rPr>
              <a:t>  CHAR(20)</a:t>
            </a:r>
            <a:r>
              <a:rPr lang="zh-CN" altLang="en-US" sz="1852" dirty="0">
                <a:latin typeface="华文中宋" panose="02010600040101010101" pitchFamily="2" charset="-122"/>
                <a:ea typeface="华文中宋" panose="02010600040101010101" pitchFamily="2" charset="-122"/>
              </a:rPr>
              <a:t>，</a:t>
            </a:r>
            <a:endParaRPr lang="en-US" altLang="zh-CN" sz="1852"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None/>
            </a:pPr>
            <a:r>
              <a:rPr lang="en-US" altLang="zh-CN" sz="1852" dirty="0">
                <a:latin typeface="华文中宋" panose="02010600040101010101" pitchFamily="2" charset="-122"/>
                <a:ea typeface="华文中宋" panose="02010600040101010101" pitchFamily="2" charset="-122"/>
              </a:rPr>
              <a:t>          </a:t>
            </a:r>
            <a:r>
              <a:rPr lang="en-US" altLang="zh-CN" sz="1852" dirty="0" err="1">
                <a:latin typeface="华文中宋" panose="02010600040101010101" pitchFamily="2" charset="-122"/>
                <a:ea typeface="华文中宋" panose="02010600040101010101" pitchFamily="2" charset="-122"/>
              </a:rPr>
              <a:t>Bdate</a:t>
            </a:r>
            <a:r>
              <a:rPr lang="en-US" altLang="zh-CN" sz="1852" dirty="0">
                <a:latin typeface="华文中宋" panose="02010600040101010101" pitchFamily="2" charset="-122"/>
                <a:ea typeface="华文中宋" panose="02010600040101010101" pitchFamily="2" charset="-122"/>
              </a:rPr>
              <a:t>  datetime,</a:t>
            </a:r>
          </a:p>
          <a:p>
            <a:pPr eaLnBrk="1" hangingPunct="1">
              <a:buFont typeface="Wingdings" panose="05000000000000000000" pitchFamily="2" charset="2"/>
              <a:buNone/>
            </a:pPr>
            <a:r>
              <a:rPr lang="en-US" altLang="zh-CN" sz="1852" dirty="0">
                <a:latin typeface="华文中宋" panose="02010600040101010101" pitchFamily="2" charset="-122"/>
                <a:ea typeface="华文中宋" panose="02010600040101010101" pitchFamily="2" charset="-122"/>
              </a:rPr>
              <a:t>          </a:t>
            </a:r>
            <a:r>
              <a:rPr lang="en-US" altLang="zh-CN" sz="1852" dirty="0" err="1">
                <a:latin typeface="华文中宋" panose="02010600040101010101" pitchFamily="2" charset="-122"/>
                <a:ea typeface="华文中宋" panose="02010600040101010101" pitchFamily="2" charset="-122"/>
              </a:rPr>
              <a:t>Idate</a:t>
            </a:r>
            <a:r>
              <a:rPr lang="en-US" altLang="zh-CN" sz="1852" dirty="0">
                <a:latin typeface="华文中宋" panose="02010600040101010101" pitchFamily="2" charset="-122"/>
                <a:ea typeface="华文中宋" panose="02010600040101010101" pitchFamily="2" charset="-122"/>
              </a:rPr>
              <a:t>    datetime,</a:t>
            </a:r>
            <a:endParaRPr lang="zh-CN" altLang="en-US" sz="1852"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None/>
            </a:pPr>
            <a:r>
              <a:rPr lang="zh-CN" altLang="en-US" sz="1852" dirty="0">
                <a:latin typeface="华文中宋" panose="02010600040101010101" pitchFamily="2" charset="-122"/>
                <a:ea typeface="华文中宋" panose="02010600040101010101" pitchFamily="2" charset="-122"/>
              </a:rPr>
              <a:t>          </a:t>
            </a:r>
            <a:r>
              <a:rPr lang="en-US" altLang="zh-CN" sz="1852" dirty="0">
                <a:latin typeface="华文中宋" panose="02010600040101010101" pitchFamily="2" charset="-122"/>
                <a:ea typeface="华文中宋" panose="02010600040101010101" pitchFamily="2" charset="-122"/>
              </a:rPr>
              <a:t>PRIMARY KEY (</a:t>
            </a:r>
            <a:r>
              <a:rPr lang="en-US" altLang="zh-CN" sz="1852" dirty="0" err="1">
                <a:latin typeface="华文中宋" panose="02010600040101010101" pitchFamily="2" charset="-122"/>
                <a:ea typeface="华文中宋" panose="02010600040101010101" pitchFamily="2" charset="-122"/>
              </a:rPr>
              <a:t>Sno</a:t>
            </a:r>
            <a:r>
              <a:rPr lang="en-US" altLang="zh-CN" sz="1852" dirty="0">
                <a:latin typeface="华文中宋" panose="02010600040101010101" pitchFamily="2" charset="-122"/>
                <a:ea typeface="华文中宋" panose="02010600040101010101" pitchFamily="2" charset="-122"/>
              </a:rPr>
              <a:t>)</a:t>
            </a:r>
            <a:r>
              <a:rPr lang="zh-CN" altLang="en-US" sz="1852" dirty="0">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zh-CN" altLang="en-US" sz="1852" dirty="0">
                <a:latin typeface="华文中宋" panose="02010600040101010101" pitchFamily="2" charset="-122"/>
                <a:ea typeface="华文中宋" panose="02010600040101010101" pitchFamily="2" charset="-122"/>
              </a:rPr>
              <a:t>          </a:t>
            </a:r>
            <a:r>
              <a:rPr lang="en-US" altLang="zh-CN" sz="1852" b="1" dirty="0">
                <a:solidFill>
                  <a:srgbClr val="FF0000"/>
                </a:solidFill>
                <a:latin typeface="华文中宋" panose="02010600040101010101" pitchFamily="2" charset="-122"/>
                <a:ea typeface="华文中宋" panose="02010600040101010101" pitchFamily="2" charset="-122"/>
              </a:rPr>
              <a:t>CHECK (</a:t>
            </a:r>
            <a:r>
              <a:rPr lang="en-US" altLang="zh-CN" sz="1852" b="1" dirty="0" err="1">
                <a:solidFill>
                  <a:srgbClr val="FF0000"/>
                </a:solidFill>
                <a:latin typeface="华文中宋" panose="02010600040101010101" pitchFamily="2" charset="-122"/>
                <a:ea typeface="华文中宋" panose="02010600040101010101" pitchFamily="2" charset="-122"/>
              </a:rPr>
              <a:t>Bdate</a:t>
            </a:r>
            <a:r>
              <a:rPr lang="en-US" altLang="zh-CN" sz="1852" b="1" dirty="0">
                <a:solidFill>
                  <a:srgbClr val="FF0000"/>
                </a:solidFill>
                <a:latin typeface="华文中宋" panose="02010600040101010101" pitchFamily="2" charset="-122"/>
                <a:ea typeface="华文中宋" panose="02010600040101010101" pitchFamily="2" charset="-122"/>
              </a:rPr>
              <a:t> &lt; </a:t>
            </a:r>
            <a:r>
              <a:rPr lang="en-US" altLang="zh-CN" sz="1852" b="1" dirty="0" err="1">
                <a:solidFill>
                  <a:srgbClr val="FF0000"/>
                </a:solidFill>
                <a:latin typeface="华文中宋" panose="02010600040101010101" pitchFamily="2" charset="-122"/>
                <a:ea typeface="华文中宋" panose="02010600040101010101" pitchFamily="2" charset="-122"/>
              </a:rPr>
              <a:t>Idate</a:t>
            </a:r>
            <a:r>
              <a:rPr lang="en-US" altLang="zh-CN" sz="1852" b="1" dirty="0">
                <a:solidFill>
                  <a:srgbClr val="FF0000"/>
                </a:solidFill>
                <a:latin typeface="华文中宋" panose="02010600040101010101" pitchFamily="2" charset="-122"/>
                <a:ea typeface="华文中宋" panose="02010600040101010101" pitchFamily="2" charset="-122"/>
              </a:rPr>
              <a:t> )</a:t>
            </a:r>
          </a:p>
          <a:p>
            <a:pPr eaLnBrk="1" hangingPunct="1">
              <a:buFont typeface="Wingdings" panose="05000000000000000000" pitchFamily="2" charset="2"/>
              <a:buNone/>
            </a:pPr>
            <a:r>
              <a:rPr lang="en-US" altLang="zh-CN" sz="1852" dirty="0">
                <a:latin typeface="华文中宋" panose="02010600040101010101" pitchFamily="2" charset="-122"/>
                <a:ea typeface="华文中宋" panose="02010600040101010101" pitchFamily="2" charset="-122"/>
              </a:rPr>
              <a:t>          /*</a:t>
            </a:r>
            <a:r>
              <a:rPr lang="zh-CN" altLang="en-US" sz="1852" dirty="0">
                <a:latin typeface="华文中宋" panose="02010600040101010101" pitchFamily="2" charset="-122"/>
                <a:ea typeface="华文中宋" panose="02010600040101010101" pitchFamily="2" charset="-122"/>
              </a:rPr>
              <a:t>定义了元组中</a:t>
            </a:r>
            <a:r>
              <a:rPr lang="en-US" altLang="zh-CN" sz="1852" b="1" dirty="0" err="1">
                <a:solidFill>
                  <a:srgbClr val="FF0000"/>
                </a:solidFill>
                <a:latin typeface="华文中宋" panose="02010600040101010101" pitchFamily="2" charset="-122"/>
                <a:ea typeface="华文中宋" panose="02010600040101010101" pitchFamily="2" charset="-122"/>
              </a:rPr>
              <a:t>Bdate</a:t>
            </a:r>
            <a:r>
              <a:rPr lang="zh-CN" altLang="en-US" sz="1852" dirty="0">
                <a:latin typeface="华文中宋" panose="02010600040101010101" pitchFamily="2" charset="-122"/>
                <a:ea typeface="华文中宋" panose="02010600040101010101" pitchFamily="2" charset="-122"/>
              </a:rPr>
              <a:t>和 </a:t>
            </a:r>
            <a:r>
              <a:rPr lang="en-US" altLang="zh-CN" sz="1852" b="1" dirty="0" err="1">
                <a:solidFill>
                  <a:srgbClr val="FF0000"/>
                </a:solidFill>
                <a:latin typeface="华文中宋" panose="02010600040101010101" pitchFamily="2" charset="-122"/>
                <a:ea typeface="华文中宋" panose="02010600040101010101" pitchFamily="2" charset="-122"/>
              </a:rPr>
              <a:t>Idate</a:t>
            </a:r>
            <a:r>
              <a:rPr lang="zh-CN" altLang="en-US" sz="1852" dirty="0">
                <a:latin typeface="华文中宋" panose="02010600040101010101" pitchFamily="2" charset="-122"/>
                <a:ea typeface="华文中宋" panose="02010600040101010101" pitchFamily="2" charset="-122"/>
              </a:rPr>
              <a:t>两个属性值之间的约束条件*</a:t>
            </a:r>
            <a:r>
              <a:rPr lang="en-US" altLang="zh-CN" sz="1852" dirty="0">
                <a:latin typeface="华文中宋" panose="02010600040101010101" pitchFamily="2" charset="-122"/>
                <a:ea typeface="华文中宋" panose="02010600040101010101" pitchFamily="2" charset="-122"/>
              </a:rPr>
              <a:t>/  )</a:t>
            </a:r>
            <a:endParaRPr lang="zh-CN" altLang="en-US" sz="1852"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54332265"/>
      </p:ext>
    </p:extLst>
  </p:cSld>
  <p:clrMapOvr>
    <a:masterClrMapping/>
  </p:clrMapOvr>
  <p:transition spd="slow" advTm="109595">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41988" name="Rectangle 2"/>
          <p:cNvSpPr>
            <a:spLocks noGrp="1" noChangeArrowheads="1"/>
          </p:cNvSpPr>
          <p:nvPr>
            <p:ph type="title"/>
          </p:nvPr>
        </p:nvSpPr>
        <p:spPr/>
        <p:txBody>
          <a:bodyPr anchor="ctr"/>
          <a:lstStyle/>
          <a:p>
            <a:pPr eaLnBrk="1" hangingPunct="1"/>
            <a:r>
              <a:rPr lang="zh-CN" altLang="en-US"/>
              <a:t>元组上约束条件检查和违约处理</a:t>
            </a:r>
          </a:p>
        </p:txBody>
      </p:sp>
      <p:sp>
        <p:nvSpPr>
          <p:cNvPr id="41987" name="Rectangle 3"/>
          <p:cNvSpPr>
            <a:spLocks noGrp="1" noChangeArrowheads="1"/>
          </p:cNvSpPr>
          <p:nvPr>
            <p:ph sz="quarter" idx="10"/>
          </p:nvPr>
        </p:nvSpPr>
        <p:spPr/>
        <p:txBody>
          <a:bodyPr/>
          <a:lstStyle/>
          <a:p>
            <a:pPr eaLnBrk="1" hangingPunct="1">
              <a:lnSpc>
                <a:spcPct val="180000"/>
              </a:lnSpc>
            </a:pPr>
            <a:r>
              <a:rPr lang="zh-CN" altLang="en-US"/>
              <a:t>插入元组或修改属性的值时，关系数据库管理系统检查元组上的约束条件是否被满足</a:t>
            </a:r>
          </a:p>
          <a:p>
            <a:pPr eaLnBrk="1" hangingPunct="1">
              <a:lnSpc>
                <a:spcPct val="180000"/>
              </a:lnSpc>
            </a:pPr>
            <a:r>
              <a:rPr lang="zh-CN" altLang="en-US"/>
              <a:t>如果不满足则操作被拒绝执行 </a:t>
            </a:r>
          </a:p>
        </p:txBody>
      </p:sp>
    </p:spTree>
    <p:extLst>
      <p:ext uri="{BB962C8B-B14F-4D97-AF65-F5344CB8AC3E}">
        <p14:creationId xmlns:p14="http://schemas.microsoft.com/office/powerpoint/2010/main" val="1942970481"/>
      </p:ext>
    </p:extLst>
  </p:cSld>
  <p:clrMapOvr>
    <a:masterClrMapping/>
  </p:clrMapOvr>
  <p:transition spd="slow" advTm="109595">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E3364BB4-D841-4A1D-949B-7DDF9359BE1E}"/>
              </a:ext>
            </a:extLst>
          </p:cNvPr>
          <p:cNvSpPr/>
          <p:nvPr/>
        </p:nvSpPr>
        <p:spPr>
          <a:xfrm>
            <a:off x="0" y="921058"/>
            <a:ext cx="3629232" cy="4793942"/>
          </a:xfrm>
          <a:prstGeom prst="rect">
            <a:avLst/>
          </a:prstGeom>
          <a:solidFill>
            <a:srgbClr val="3B96D3"/>
          </a:solidFill>
          <a:ln w="12700" cap="flat" cmpd="sng" algn="ctr">
            <a:noFill/>
            <a:prstDash val="solid"/>
            <a:miter lim="800000"/>
          </a:ln>
          <a:effectLst/>
        </p:spPr>
        <p:txBody>
          <a:bodyPr rtlCol="0" anchor="ctr"/>
          <a:lstStyle/>
          <a:p>
            <a:pPr lvl="1" eaLnBrk="1" hangingPunct="1">
              <a:lnSpc>
                <a:spcPct val="110000"/>
              </a:lnSpc>
            </a:pPr>
            <a:endParaRPr lang="zh-CN" altLang="en-US" sz="1600" dirty="0">
              <a:solidFill>
                <a:schemeClr val="bg1"/>
              </a:solidFill>
              <a:latin typeface="华文中宋" panose="02010600040101010101" pitchFamily="2" charset="-122"/>
              <a:ea typeface="华文中宋" panose="02010600040101010101" pitchFamily="2" charset="-122"/>
            </a:endParaRPr>
          </a:p>
        </p:txBody>
      </p:sp>
      <p:sp>
        <p:nvSpPr>
          <p:cNvPr id="6146"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rPr lang="zh-CN" altLang="en-US" dirty="0"/>
              <a:t>完整性维护必须提供相应的机制保障</a:t>
            </a:r>
            <a:endParaRPr lang="en-US" altLang="zh-CN" dirty="0"/>
          </a:p>
        </p:txBody>
      </p:sp>
      <p:sp>
        <p:nvSpPr>
          <p:cNvPr id="6" name="矩形 5">
            <a:extLst>
              <a:ext uri="{FF2B5EF4-FFF2-40B4-BE49-F238E27FC236}">
                <a16:creationId xmlns:a16="http://schemas.microsoft.com/office/drawing/2014/main" id="{FB9563E5-1D4E-49F0-B059-231CDF964793}"/>
              </a:ext>
            </a:extLst>
          </p:cNvPr>
          <p:cNvSpPr/>
          <p:nvPr/>
        </p:nvSpPr>
        <p:spPr>
          <a:xfrm>
            <a:off x="-4171" y="907407"/>
            <a:ext cx="3627607" cy="118005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Box 44">
            <a:extLst>
              <a:ext uri="{FF2B5EF4-FFF2-40B4-BE49-F238E27FC236}">
                <a16:creationId xmlns:a16="http://schemas.microsoft.com/office/drawing/2014/main" id="{AEF36154-3ADC-40A4-9408-948CC672215F}"/>
              </a:ext>
            </a:extLst>
          </p:cNvPr>
          <p:cNvSpPr txBox="1">
            <a:spLocks noChangeArrowheads="1"/>
          </p:cNvSpPr>
          <p:nvPr/>
        </p:nvSpPr>
        <p:spPr bwMode="auto">
          <a:xfrm>
            <a:off x="369631" y="1096932"/>
            <a:ext cx="2880002" cy="72289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lgn="ctr"/>
            <a:r>
              <a:rPr lang="zh-CN" altLang="en-US" b="1" dirty="0">
                <a:solidFill>
                  <a:srgbClr val="FFFF00"/>
                </a:solidFill>
              </a:rPr>
              <a:t>第一</a:t>
            </a:r>
            <a:endParaRPr lang="en-US" altLang="zh-CN" b="1" dirty="0">
              <a:solidFill>
                <a:srgbClr val="FFFF00"/>
              </a:solidFill>
            </a:endParaRPr>
          </a:p>
          <a:p>
            <a:pPr indent="0" algn="ctr"/>
            <a:r>
              <a:rPr lang="zh-CN" altLang="en-US" dirty="0">
                <a:solidFill>
                  <a:schemeClr val="bg1"/>
                </a:solidFill>
              </a:rPr>
              <a:t>提供定义完整性约束机制</a:t>
            </a:r>
          </a:p>
        </p:txBody>
      </p:sp>
      <p:sp>
        <p:nvSpPr>
          <p:cNvPr id="3" name="矩形 2">
            <a:extLst>
              <a:ext uri="{FF2B5EF4-FFF2-40B4-BE49-F238E27FC236}">
                <a16:creationId xmlns:a16="http://schemas.microsoft.com/office/drawing/2014/main" id="{4CD8DF69-08B8-438B-BB19-EB559A9D240B}"/>
              </a:ext>
            </a:extLst>
          </p:cNvPr>
          <p:cNvSpPr/>
          <p:nvPr/>
        </p:nvSpPr>
        <p:spPr>
          <a:xfrm>
            <a:off x="39440" y="2439849"/>
            <a:ext cx="3027514" cy="2970685"/>
          </a:xfrm>
          <a:prstGeom prst="rect">
            <a:avLst/>
          </a:prstGeom>
        </p:spPr>
        <p:txBody>
          <a:bodyPr wrap="square">
            <a:spAutoFit/>
          </a:bodyPr>
          <a:lstStyle/>
          <a:p>
            <a:pPr marL="741363" lvl="1" indent="-285750" eaLnBrk="1" hangingPunct="1">
              <a:lnSpc>
                <a:spcPct val="110000"/>
              </a:lnSpc>
              <a:buFont typeface="Arial" panose="020B0604020202020204" pitchFamily="34" charset="0"/>
              <a:buChar char="•"/>
            </a:pPr>
            <a:r>
              <a:rPr lang="zh-CN" altLang="en-US" sz="1556" dirty="0">
                <a:solidFill>
                  <a:schemeClr val="bg1"/>
                </a:solidFill>
                <a:latin typeface="华文中宋" panose="02010600040101010101" pitchFamily="2" charset="-122"/>
                <a:ea typeface="华文中宋" panose="02010600040101010101" pitchFamily="2" charset="-122"/>
              </a:rPr>
              <a:t>完整性约束条件是数据库中的数据必须满足的语义约束条件</a:t>
            </a:r>
          </a:p>
          <a:p>
            <a:pPr marL="741363" lvl="1" indent="-285750" eaLnBrk="1" hangingPunct="1">
              <a:lnSpc>
                <a:spcPct val="110000"/>
              </a:lnSpc>
              <a:buFont typeface="Arial" panose="020B0604020202020204" pitchFamily="34" charset="0"/>
              <a:buChar char="•"/>
            </a:pPr>
            <a:r>
              <a:rPr lang="en-US" altLang="zh-CN" sz="1556" dirty="0">
                <a:solidFill>
                  <a:schemeClr val="bg1"/>
                </a:solidFill>
                <a:latin typeface="华文中宋" panose="02010600040101010101" pitchFamily="2" charset="-122"/>
                <a:ea typeface="华文中宋" panose="02010600040101010101" pitchFamily="2" charset="-122"/>
              </a:rPr>
              <a:t>SQL</a:t>
            </a:r>
            <a:r>
              <a:rPr lang="zh-CN" altLang="en-US" sz="1556" dirty="0">
                <a:solidFill>
                  <a:schemeClr val="bg1"/>
                </a:solidFill>
                <a:latin typeface="华文中宋" panose="02010600040101010101" pitchFamily="2" charset="-122"/>
                <a:ea typeface="华文中宋" panose="02010600040101010101" pitchFamily="2" charset="-122"/>
              </a:rPr>
              <a:t>标准使用了一系列概念来描述完整性，包括关系模型的实体完整性、参照完整性和用户定义完整性</a:t>
            </a:r>
          </a:p>
          <a:p>
            <a:pPr marL="741363" lvl="1" indent="-285750" eaLnBrk="1" hangingPunct="1">
              <a:lnSpc>
                <a:spcPct val="110000"/>
              </a:lnSpc>
              <a:buFont typeface="Arial" panose="020B0604020202020204" pitchFamily="34" charset="0"/>
              <a:buChar char="•"/>
            </a:pPr>
            <a:r>
              <a:rPr lang="zh-CN" altLang="en-US" sz="1556" dirty="0">
                <a:solidFill>
                  <a:schemeClr val="bg1"/>
                </a:solidFill>
                <a:latin typeface="华文中宋" panose="02010600040101010101" pitchFamily="2" charset="-122"/>
                <a:ea typeface="华文中宋" panose="02010600040101010101" pitchFamily="2" charset="-122"/>
              </a:rPr>
              <a:t>这些完整性一般由</a:t>
            </a:r>
            <a:r>
              <a:rPr lang="en-US" altLang="zh-CN" sz="1556" dirty="0">
                <a:solidFill>
                  <a:schemeClr val="bg1"/>
                </a:solidFill>
                <a:latin typeface="华文中宋" panose="02010600040101010101" pitchFamily="2" charset="-122"/>
                <a:ea typeface="华文中宋" panose="02010600040101010101" pitchFamily="2" charset="-122"/>
              </a:rPr>
              <a:t>SQL</a:t>
            </a:r>
            <a:r>
              <a:rPr lang="zh-CN" altLang="en-US" sz="1556" dirty="0">
                <a:solidFill>
                  <a:schemeClr val="bg1"/>
                </a:solidFill>
                <a:latin typeface="华文中宋" panose="02010600040101010101" pitchFamily="2" charset="-122"/>
                <a:ea typeface="华文中宋" panose="02010600040101010101" pitchFamily="2" charset="-122"/>
              </a:rPr>
              <a:t>的数据定义语言语句来实现 </a:t>
            </a:r>
          </a:p>
        </p:txBody>
      </p:sp>
      <p:sp>
        <p:nvSpPr>
          <p:cNvPr id="10" name="Rectangle 4">
            <a:extLst>
              <a:ext uri="{FF2B5EF4-FFF2-40B4-BE49-F238E27FC236}">
                <a16:creationId xmlns:a16="http://schemas.microsoft.com/office/drawing/2014/main" id="{FAB9E31F-36AE-46F0-AA80-BA3C0C5B828F}"/>
              </a:ext>
            </a:extLst>
          </p:cNvPr>
          <p:cNvSpPr/>
          <p:nvPr/>
        </p:nvSpPr>
        <p:spPr>
          <a:xfrm>
            <a:off x="3663768" y="913284"/>
            <a:ext cx="3240360" cy="4801716"/>
          </a:xfrm>
          <a:prstGeom prst="rect">
            <a:avLst/>
          </a:prstGeom>
          <a:solidFill>
            <a:srgbClr val="00B0F0"/>
          </a:solidFill>
          <a:ln w="12700" cap="flat" cmpd="sng" algn="ctr">
            <a:noFill/>
            <a:prstDash val="solid"/>
            <a:miter lim="800000"/>
          </a:ln>
          <a:effectLst/>
        </p:spPr>
        <p:txBody>
          <a:bodyPr rtlCol="0" anchor="ctr"/>
          <a:lstStyle/>
          <a:p>
            <a:pPr lvl="1" eaLnBrk="1" hangingPunct="1">
              <a:lnSpc>
                <a:spcPct val="110000"/>
              </a:lnSpc>
            </a:pPr>
            <a:endParaRPr lang="zh-CN" altLang="en-US" sz="1600" dirty="0">
              <a:solidFill>
                <a:schemeClr val="bg1"/>
              </a:solidFill>
              <a:latin typeface="华文中宋" panose="02010600040101010101" pitchFamily="2" charset="-122"/>
              <a:ea typeface="华文中宋" panose="02010600040101010101" pitchFamily="2" charset="-122"/>
            </a:endParaRPr>
          </a:p>
        </p:txBody>
      </p:sp>
      <p:sp>
        <p:nvSpPr>
          <p:cNvPr id="11" name="矩形 10">
            <a:extLst>
              <a:ext uri="{FF2B5EF4-FFF2-40B4-BE49-F238E27FC236}">
                <a16:creationId xmlns:a16="http://schemas.microsoft.com/office/drawing/2014/main" id="{42557F4C-635D-47C7-9543-761B8D67D904}"/>
              </a:ext>
            </a:extLst>
          </p:cNvPr>
          <p:cNvSpPr/>
          <p:nvPr/>
        </p:nvSpPr>
        <p:spPr>
          <a:xfrm>
            <a:off x="3663086" y="913284"/>
            <a:ext cx="3240359" cy="1180055"/>
          </a:xfrm>
          <a:prstGeom prst="rect">
            <a:avLst/>
          </a:prstGeom>
          <a:solidFill>
            <a:schemeClr val="accent6">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Box 44">
            <a:extLst>
              <a:ext uri="{FF2B5EF4-FFF2-40B4-BE49-F238E27FC236}">
                <a16:creationId xmlns:a16="http://schemas.microsoft.com/office/drawing/2014/main" id="{B401BFC5-9154-436E-8007-A2BFFF302AC5}"/>
              </a:ext>
            </a:extLst>
          </p:cNvPr>
          <p:cNvSpPr txBox="1">
            <a:spLocks noChangeArrowheads="1"/>
          </p:cNvSpPr>
          <p:nvPr/>
        </p:nvSpPr>
        <p:spPr bwMode="auto">
          <a:xfrm>
            <a:off x="3784174" y="1096932"/>
            <a:ext cx="2880002" cy="72289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lgn="ctr"/>
            <a:r>
              <a:rPr lang="zh-CN" altLang="en-US" b="1" dirty="0">
                <a:solidFill>
                  <a:srgbClr val="FFFF00"/>
                </a:solidFill>
              </a:rPr>
              <a:t>第二</a:t>
            </a:r>
            <a:endParaRPr lang="en-US" altLang="zh-CN" b="1" dirty="0">
              <a:solidFill>
                <a:srgbClr val="FFFF00"/>
              </a:solidFill>
            </a:endParaRPr>
          </a:p>
          <a:p>
            <a:pPr indent="0" algn="ctr"/>
            <a:r>
              <a:rPr lang="zh-CN" altLang="en-US" dirty="0">
                <a:solidFill>
                  <a:schemeClr val="bg1"/>
                </a:solidFill>
              </a:rPr>
              <a:t>提供完整性检查的方法</a:t>
            </a:r>
          </a:p>
        </p:txBody>
      </p:sp>
      <p:sp>
        <p:nvSpPr>
          <p:cNvPr id="4" name="矩形 3">
            <a:extLst>
              <a:ext uri="{FF2B5EF4-FFF2-40B4-BE49-F238E27FC236}">
                <a16:creationId xmlns:a16="http://schemas.microsoft.com/office/drawing/2014/main" id="{EF8DEC1B-DB9C-4999-A68D-845A40E798D1}"/>
              </a:ext>
            </a:extLst>
          </p:cNvPr>
          <p:cNvSpPr/>
          <p:nvPr/>
        </p:nvSpPr>
        <p:spPr>
          <a:xfrm>
            <a:off x="3636981" y="2439849"/>
            <a:ext cx="2808312" cy="2444002"/>
          </a:xfrm>
          <a:prstGeom prst="rect">
            <a:avLst/>
          </a:prstGeom>
        </p:spPr>
        <p:txBody>
          <a:bodyPr wrap="square">
            <a:spAutoFit/>
          </a:bodyPr>
          <a:lstStyle/>
          <a:p>
            <a:pPr marL="741363" lvl="1" indent="-285750" eaLnBrk="1" hangingPunct="1">
              <a:lnSpc>
                <a:spcPct val="110000"/>
              </a:lnSpc>
              <a:buFont typeface="Arial" panose="020B0604020202020204" pitchFamily="34" charset="0"/>
              <a:buChar char="•"/>
            </a:pPr>
            <a:r>
              <a:rPr lang="zh-CN" altLang="en-US" sz="1556" dirty="0">
                <a:solidFill>
                  <a:schemeClr val="bg1"/>
                </a:solidFill>
                <a:latin typeface="华文中宋" panose="02010600040101010101" pitchFamily="2" charset="-122"/>
                <a:ea typeface="华文中宋" panose="02010600040101010101" pitchFamily="2" charset="-122"/>
              </a:rPr>
              <a:t>数据库管理系统中检查数据是否满足完整性约束条件的机制称为完整性检查。</a:t>
            </a:r>
          </a:p>
          <a:p>
            <a:pPr marL="741363" lvl="1" indent="-285750" eaLnBrk="1" hangingPunct="1">
              <a:lnSpc>
                <a:spcPct val="110000"/>
              </a:lnSpc>
              <a:buFont typeface="Arial" panose="020B0604020202020204" pitchFamily="34" charset="0"/>
              <a:buChar char="•"/>
            </a:pPr>
            <a:r>
              <a:rPr lang="zh-CN" altLang="en-US" sz="1556" dirty="0">
                <a:solidFill>
                  <a:schemeClr val="bg1"/>
                </a:solidFill>
                <a:latin typeface="华文中宋" panose="02010600040101010101" pitchFamily="2" charset="-122"/>
                <a:ea typeface="华文中宋" panose="02010600040101010101" pitchFamily="2" charset="-122"/>
              </a:rPr>
              <a:t>一般在</a:t>
            </a:r>
            <a:r>
              <a:rPr lang="en-US" altLang="zh-CN" sz="1556" dirty="0">
                <a:solidFill>
                  <a:schemeClr val="bg1"/>
                </a:solidFill>
                <a:latin typeface="华文中宋" panose="02010600040101010101" pitchFamily="2" charset="-122"/>
                <a:ea typeface="华文中宋" panose="02010600040101010101" pitchFamily="2" charset="-122"/>
              </a:rPr>
              <a:t>INSERT</a:t>
            </a:r>
            <a:r>
              <a:rPr lang="zh-CN" altLang="en-US" sz="1556" dirty="0">
                <a:solidFill>
                  <a:schemeClr val="bg1"/>
                </a:solidFill>
                <a:latin typeface="华文中宋" panose="02010600040101010101" pitchFamily="2" charset="-122"/>
                <a:ea typeface="华文中宋" panose="02010600040101010101" pitchFamily="2" charset="-122"/>
              </a:rPr>
              <a:t>、</a:t>
            </a:r>
            <a:r>
              <a:rPr lang="en-US" altLang="zh-CN" sz="1556" dirty="0">
                <a:solidFill>
                  <a:schemeClr val="bg1"/>
                </a:solidFill>
                <a:latin typeface="华文中宋" panose="02010600040101010101" pitchFamily="2" charset="-122"/>
                <a:ea typeface="华文中宋" panose="02010600040101010101" pitchFamily="2" charset="-122"/>
              </a:rPr>
              <a:t>UPDATE</a:t>
            </a:r>
            <a:r>
              <a:rPr lang="zh-CN" altLang="en-US" sz="1556" dirty="0">
                <a:solidFill>
                  <a:schemeClr val="bg1"/>
                </a:solidFill>
                <a:latin typeface="华文中宋" panose="02010600040101010101" pitchFamily="2" charset="-122"/>
                <a:ea typeface="华文中宋" panose="02010600040101010101" pitchFamily="2" charset="-122"/>
              </a:rPr>
              <a:t>、</a:t>
            </a:r>
            <a:r>
              <a:rPr lang="en-US" altLang="zh-CN" sz="1556" dirty="0">
                <a:solidFill>
                  <a:schemeClr val="bg1"/>
                </a:solidFill>
                <a:latin typeface="华文中宋" panose="02010600040101010101" pitchFamily="2" charset="-122"/>
                <a:ea typeface="华文中宋" panose="02010600040101010101" pitchFamily="2" charset="-122"/>
              </a:rPr>
              <a:t>DELETE</a:t>
            </a:r>
            <a:r>
              <a:rPr lang="zh-CN" altLang="en-US" sz="1556" dirty="0">
                <a:solidFill>
                  <a:schemeClr val="bg1"/>
                </a:solidFill>
                <a:latin typeface="华文中宋" panose="02010600040101010101" pitchFamily="2" charset="-122"/>
                <a:ea typeface="华文中宋" panose="02010600040101010101" pitchFamily="2" charset="-122"/>
              </a:rPr>
              <a:t>语句执行后开始检查，也可以在事务提交时检查 </a:t>
            </a:r>
            <a:endParaRPr lang="en-US" altLang="zh-CN" sz="1556" dirty="0">
              <a:solidFill>
                <a:schemeClr val="bg1"/>
              </a:solidFill>
              <a:latin typeface="华文中宋" panose="02010600040101010101" pitchFamily="2" charset="-122"/>
              <a:ea typeface="华文中宋" panose="02010600040101010101" pitchFamily="2" charset="-122"/>
            </a:endParaRPr>
          </a:p>
        </p:txBody>
      </p:sp>
      <p:sp>
        <p:nvSpPr>
          <p:cNvPr id="14" name="Rectangle 4">
            <a:extLst>
              <a:ext uri="{FF2B5EF4-FFF2-40B4-BE49-F238E27FC236}">
                <a16:creationId xmlns:a16="http://schemas.microsoft.com/office/drawing/2014/main" id="{7DB2B733-BF17-4DEA-B229-86E376B1738F}"/>
              </a:ext>
            </a:extLst>
          </p:cNvPr>
          <p:cNvSpPr/>
          <p:nvPr/>
        </p:nvSpPr>
        <p:spPr>
          <a:xfrm>
            <a:off x="6944459" y="913284"/>
            <a:ext cx="3240360" cy="4801716"/>
          </a:xfrm>
          <a:prstGeom prst="rect">
            <a:avLst/>
          </a:prstGeom>
          <a:solidFill>
            <a:srgbClr val="1303E1"/>
          </a:solidFill>
          <a:ln w="12700" cap="flat" cmpd="sng" algn="ctr">
            <a:noFill/>
            <a:prstDash val="solid"/>
            <a:miter lim="800000"/>
          </a:ln>
          <a:effectLst/>
        </p:spPr>
        <p:txBody>
          <a:bodyPr rtlCol="0" anchor="ctr"/>
          <a:lstStyle/>
          <a:p>
            <a:pPr lvl="1" eaLnBrk="1" hangingPunct="1">
              <a:lnSpc>
                <a:spcPct val="110000"/>
              </a:lnSpc>
            </a:pPr>
            <a:endParaRPr lang="zh-CN" altLang="en-US" sz="1600" dirty="0">
              <a:solidFill>
                <a:schemeClr val="bg1"/>
              </a:solidFill>
              <a:latin typeface="华文中宋" panose="02010600040101010101" pitchFamily="2" charset="-122"/>
              <a:ea typeface="华文中宋" panose="02010600040101010101" pitchFamily="2" charset="-122"/>
            </a:endParaRPr>
          </a:p>
        </p:txBody>
      </p:sp>
      <p:sp>
        <p:nvSpPr>
          <p:cNvPr id="15" name="矩形 14">
            <a:extLst>
              <a:ext uri="{FF2B5EF4-FFF2-40B4-BE49-F238E27FC236}">
                <a16:creationId xmlns:a16="http://schemas.microsoft.com/office/drawing/2014/main" id="{6CA85D93-D79A-4D07-85BC-BC86FEDDBE20}"/>
              </a:ext>
            </a:extLst>
          </p:cNvPr>
          <p:cNvSpPr/>
          <p:nvPr/>
        </p:nvSpPr>
        <p:spPr>
          <a:xfrm>
            <a:off x="6938664" y="907407"/>
            <a:ext cx="3232257" cy="118005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Box 44">
            <a:extLst>
              <a:ext uri="{FF2B5EF4-FFF2-40B4-BE49-F238E27FC236}">
                <a16:creationId xmlns:a16="http://schemas.microsoft.com/office/drawing/2014/main" id="{00A98410-C0E3-481B-8135-378CAC699D03}"/>
              </a:ext>
            </a:extLst>
          </p:cNvPr>
          <p:cNvSpPr txBox="1">
            <a:spLocks noChangeArrowheads="1"/>
          </p:cNvSpPr>
          <p:nvPr/>
        </p:nvSpPr>
        <p:spPr bwMode="auto">
          <a:xfrm>
            <a:off x="7114791" y="1096932"/>
            <a:ext cx="2880002" cy="72289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lgn="ctr"/>
            <a:r>
              <a:rPr lang="zh-CN" altLang="en-US" b="1" dirty="0">
                <a:solidFill>
                  <a:srgbClr val="FFFF00"/>
                </a:solidFill>
              </a:rPr>
              <a:t>第三</a:t>
            </a:r>
            <a:endParaRPr lang="en-US" altLang="zh-CN" b="1" dirty="0">
              <a:solidFill>
                <a:srgbClr val="FFFF00"/>
              </a:solidFill>
            </a:endParaRPr>
          </a:p>
          <a:p>
            <a:pPr indent="0" algn="ctr"/>
            <a:r>
              <a:rPr lang="zh-CN" altLang="en-US" dirty="0">
                <a:solidFill>
                  <a:schemeClr val="bg1"/>
                </a:solidFill>
              </a:rPr>
              <a:t>提供违约处理机制</a:t>
            </a:r>
          </a:p>
        </p:txBody>
      </p:sp>
      <p:sp>
        <p:nvSpPr>
          <p:cNvPr id="9" name="矩形 8">
            <a:extLst>
              <a:ext uri="{FF2B5EF4-FFF2-40B4-BE49-F238E27FC236}">
                <a16:creationId xmlns:a16="http://schemas.microsoft.com/office/drawing/2014/main" id="{635F6CC7-D38D-457B-B73F-6501ED961904}"/>
              </a:ext>
            </a:extLst>
          </p:cNvPr>
          <p:cNvSpPr/>
          <p:nvPr/>
        </p:nvSpPr>
        <p:spPr>
          <a:xfrm>
            <a:off x="6952208" y="2439849"/>
            <a:ext cx="2808312" cy="2217851"/>
          </a:xfrm>
          <a:prstGeom prst="rect">
            <a:avLst/>
          </a:prstGeom>
        </p:spPr>
        <p:txBody>
          <a:bodyPr wrap="square">
            <a:spAutoFit/>
          </a:bodyPr>
          <a:lstStyle/>
          <a:p>
            <a:pPr marL="741363" lvl="1" indent="-285750" eaLnBrk="1" hangingPunct="1">
              <a:lnSpc>
                <a:spcPct val="110000"/>
              </a:lnSpc>
              <a:buFont typeface="Arial" panose="020B0604020202020204" pitchFamily="34" charset="0"/>
              <a:buChar char="•"/>
            </a:pPr>
            <a:r>
              <a:rPr lang="zh-CN" altLang="en-US" sz="1556" dirty="0">
                <a:solidFill>
                  <a:schemeClr val="bg1"/>
                </a:solidFill>
                <a:latin typeface="华文中宋" panose="02010600040101010101" pitchFamily="2" charset="-122"/>
                <a:ea typeface="华文中宋" panose="02010600040101010101" pitchFamily="2" charset="-122"/>
              </a:rPr>
              <a:t>数据库管理系统若发现用户的操作违背了完整性约束条件，就采取一定的动作</a:t>
            </a:r>
            <a:endParaRPr lang="en-US" altLang="zh-CN" sz="1556" dirty="0">
              <a:solidFill>
                <a:schemeClr val="bg1"/>
              </a:solidFill>
              <a:latin typeface="华文中宋" panose="02010600040101010101" pitchFamily="2" charset="-122"/>
              <a:ea typeface="华文中宋" panose="02010600040101010101" pitchFamily="2" charset="-122"/>
            </a:endParaRPr>
          </a:p>
          <a:p>
            <a:pPr marL="1077913" lvl="2" indent="-285750" eaLnBrk="1" hangingPunct="1">
              <a:lnSpc>
                <a:spcPct val="150000"/>
              </a:lnSpc>
              <a:buFont typeface="Arial" panose="020B0604020202020204" pitchFamily="34" charset="0"/>
              <a:buChar char="−"/>
            </a:pPr>
            <a:r>
              <a:rPr lang="zh-CN" altLang="en-US" sz="1200" b="1" dirty="0">
                <a:solidFill>
                  <a:schemeClr val="bg1"/>
                </a:solidFill>
                <a:latin typeface="微软雅黑" panose="020B0503020204020204" pitchFamily="34" charset="-122"/>
                <a:ea typeface="微软雅黑" panose="020B0503020204020204" pitchFamily="34" charset="-122"/>
              </a:rPr>
              <a:t>拒绝</a:t>
            </a:r>
            <a:r>
              <a:rPr lang="en-US" altLang="en-US" sz="1200" b="1" dirty="0">
                <a:solidFill>
                  <a:schemeClr val="bg1"/>
                </a:solidFill>
                <a:latin typeface="微软雅黑" panose="020B0503020204020204" pitchFamily="34" charset="-122"/>
                <a:ea typeface="微软雅黑" panose="020B0503020204020204" pitchFamily="34" charset="-122"/>
              </a:rPr>
              <a:t>（</a:t>
            </a:r>
            <a:r>
              <a:rPr lang="en-US" altLang="zh-CN" sz="1200" b="1" dirty="0">
                <a:solidFill>
                  <a:schemeClr val="bg1"/>
                </a:solidFill>
                <a:latin typeface="微软雅黑" panose="020B0503020204020204" pitchFamily="34" charset="-122"/>
                <a:ea typeface="微软雅黑" panose="020B0503020204020204" pitchFamily="34" charset="-122"/>
              </a:rPr>
              <a:t>NO ACTION</a:t>
            </a:r>
            <a:r>
              <a:rPr lang="en-US" altLang="en-US"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执行该操作</a:t>
            </a:r>
          </a:p>
          <a:p>
            <a:pPr marL="1077913" lvl="2" indent="-285750" eaLnBrk="1" hangingPunct="1">
              <a:lnSpc>
                <a:spcPct val="150000"/>
              </a:lnSpc>
              <a:buFont typeface="Arial" panose="020B0604020202020204" pitchFamily="34" charset="0"/>
              <a:buChar char="−"/>
            </a:pPr>
            <a:r>
              <a:rPr lang="zh-CN" altLang="en-US" sz="1200" b="1" dirty="0">
                <a:solidFill>
                  <a:schemeClr val="bg1"/>
                </a:solidFill>
                <a:latin typeface="微软雅黑" panose="020B0503020204020204" pitchFamily="34" charset="-122"/>
                <a:ea typeface="微软雅黑" panose="020B0503020204020204" pitchFamily="34" charset="-122"/>
              </a:rPr>
              <a:t>级连</a:t>
            </a:r>
            <a:r>
              <a:rPr lang="en-US" altLang="en-US" sz="1200" b="1" dirty="0">
                <a:solidFill>
                  <a:schemeClr val="bg1"/>
                </a:solidFill>
                <a:latin typeface="微软雅黑" panose="020B0503020204020204" pitchFamily="34" charset="-122"/>
                <a:ea typeface="微软雅黑" panose="020B0503020204020204" pitchFamily="34" charset="-122"/>
              </a:rPr>
              <a:t>（</a:t>
            </a:r>
            <a:r>
              <a:rPr lang="en-US" altLang="zh-CN" sz="1200" b="1" dirty="0">
                <a:solidFill>
                  <a:schemeClr val="bg1"/>
                </a:solidFill>
                <a:latin typeface="微软雅黑" panose="020B0503020204020204" pitchFamily="34" charset="-122"/>
                <a:ea typeface="微软雅黑" panose="020B0503020204020204" pitchFamily="34" charset="-122"/>
              </a:rPr>
              <a:t>CASCADE</a:t>
            </a:r>
            <a:r>
              <a:rPr lang="en-US" altLang="en-US" sz="1200" b="1" dirty="0">
                <a:solidFill>
                  <a:schemeClr val="bg1"/>
                </a:solidFill>
                <a:latin typeface="微软雅黑" panose="020B0503020204020204" pitchFamily="34" charset="-122"/>
                <a:ea typeface="微软雅黑" panose="020B0503020204020204" pitchFamily="34" charset="-122"/>
              </a:rPr>
              <a:t>）</a:t>
            </a:r>
          </a:p>
          <a:p>
            <a:pPr marL="1077913" lvl="2" indent="-285750" eaLnBrk="1" hangingPunct="1">
              <a:lnSpc>
                <a:spcPct val="150000"/>
              </a:lnSpc>
              <a:buFont typeface="Arial" panose="020B0604020202020204" pitchFamily="34" charset="0"/>
              <a:buChar char="−"/>
            </a:pPr>
            <a:r>
              <a:rPr lang="zh-CN" altLang="en-US" sz="1200" b="1" dirty="0">
                <a:solidFill>
                  <a:schemeClr val="bg1"/>
                </a:solidFill>
                <a:latin typeface="微软雅黑" panose="020B0503020204020204" pitchFamily="34" charset="-122"/>
                <a:ea typeface="微软雅黑" panose="020B0503020204020204" pitchFamily="34" charset="-122"/>
              </a:rPr>
              <a:t>执行其他操作</a:t>
            </a:r>
          </a:p>
        </p:txBody>
      </p:sp>
    </p:spTree>
    <p:extLst>
      <p:ext uri="{BB962C8B-B14F-4D97-AF65-F5344CB8AC3E}">
        <p14:creationId xmlns:p14="http://schemas.microsoft.com/office/powerpoint/2010/main" val="4266671007"/>
      </p:ext>
    </p:extLst>
  </p:cSld>
  <p:clrMapOvr>
    <a:masterClrMapping/>
  </p:clrMapOvr>
  <p:transition spd="slow" advTm="1095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
                                        </p:tgtEl>
                                        <p:attrNameLst>
                                          <p:attrName>ppt_x</p:attrName>
                                          <p:attrName>ppt_y</p:attrName>
                                        </p:attrNameLst>
                                      </p:cBhvr>
                                    </p:animMotion>
                                    <p:animEffect transition="in" filter="fade">
                                      <p:cBhvr>
                                        <p:cTn id="9" dur="1000"/>
                                        <p:tgtEl>
                                          <p:spTgt spid="7"/>
                                        </p:tgtEl>
                                      </p:cBhvr>
                                    </p:animEffect>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Scale>
                                      <p:cBhvr>
                                        <p:cTn id="13"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2"/>
                                        </p:tgtEl>
                                        <p:attrNameLst>
                                          <p:attrName>ppt_x</p:attrName>
                                          <p:attrName>ppt_y</p:attrName>
                                        </p:attrNameLst>
                                      </p:cBhvr>
                                    </p:animMotion>
                                    <p:animEffect transition="in" filter="fade">
                                      <p:cBhvr>
                                        <p:cTn id="15" dur="1000"/>
                                        <p:tgtEl>
                                          <p:spTgt spid="12"/>
                                        </p:tgtEl>
                                      </p:cBhvr>
                                    </p:animEffect>
                                  </p:childTnLst>
                                </p:cTn>
                              </p:par>
                            </p:childTnLst>
                          </p:cTn>
                        </p:par>
                        <p:par>
                          <p:cTn id="16" fill="hold">
                            <p:stCondLst>
                              <p:cond delay="2000"/>
                            </p:stCondLst>
                            <p:childTnLst>
                              <p:par>
                                <p:cTn id="17" presetID="5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Scale>
                                      <p:cBhvr>
                                        <p:cTn id="19"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6"/>
                                        </p:tgtEl>
                                        <p:attrNameLst>
                                          <p:attrName>ppt_x</p:attrName>
                                          <p:attrName>ppt_y</p:attrName>
                                        </p:attrNameLst>
                                      </p:cBhvr>
                                    </p:animMotion>
                                    <p:animEffect transition="in" filter="fade">
                                      <p:cBhvr>
                                        <p:cTn id="2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82157FA9-DE9E-4222-B7B6-6FB1AC4A13E2}"/>
              </a:ext>
            </a:extLst>
          </p:cNvPr>
          <p:cNvSpPr/>
          <p:nvPr/>
        </p:nvSpPr>
        <p:spPr>
          <a:xfrm>
            <a:off x="5440040" y="1561247"/>
            <a:ext cx="4176464" cy="2592505"/>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b="1" dirty="0">
                <a:solidFill>
                  <a:srgbClr val="002060"/>
                </a:solidFill>
                <a:latin typeface="微软雅黑" panose="020B0503020204020204" pitchFamily="34" charset="-122"/>
                <a:ea typeface="微软雅黑" panose="020B0503020204020204" pitchFamily="34" charset="-122"/>
              </a:rPr>
              <a:t>实体完整性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b="1" dirty="0">
                <a:solidFill>
                  <a:srgbClr val="002060"/>
                </a:solidFill>
                <a:latin typeface="微软雅黑" panose="020B0503020204020204" pitchFamily="34" charset="-122"/>
                <a:ea typeface="微软雅黑" panose="020B0503020204020204" pitchFamily="34" charset="-122"/>
              </a:rPr>
              <a:t>参照完整性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b="1" dirty="0">
                <a:solidFill>
                  <a:srgbClr val="002060"/>
                </a:solidFill>
                <a:latin typeface="微软雅黑" panose="020B0503020204020204" pitchFamily="34" charset="-122"/>
                <a:ea typeface="微软雅黑" panose="020B0503020204020204" pitchFamily="34" charset="-122"/>
              </a:rPr>
              <a:t>用户定义的完整性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b="1" dirty="0">
                <a:solidFill>
                  <a:srgbClr val="002060"/>
                </a:solidFill>
                <a:latin typeface="微软雅黑" panose="020B0503020204020204" pitchFamily="34" charset="-122"/>
                <a:ea typeface="微软雅黑" panose="020B0503020204020204" pitchFamily="34" charset="-122"/>
              </a:rPr>
              <a:t>完整性约束命名字</a:t>
            </a:r>
            <a:endParaRPr lang="en-US" altLang="zh-CN" sz="2000" b="1" dirty="0">
              <a:solidFill>
                <a:srgbClr val="002060"/>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b="1" dirty="0">
                <a:solidFill>
                  <a:srgbClr val="002060"/>
                </a:solidFill>
                <a:latin typeface="微软雅黑" panose="020B0503020204020204" pitchFamily="34" charset="-122"/>
                <a:ea typeface="微软雅黑" panose="020B0503020204020204" pitchFamily="34" charset="-122"/>
              </a:rPr>
              <a:t>触发器</a:t>
            </a:r>
          </a:p>
        </p:txBody>
      </p:sp>
      <p:cxnSp>
        <p:nvCxnSpPr>
          <p:cNvPr id="16" name="直接连接符 15">
            <a:extLst>
              <a:ext uri="{FF2B5EF4-FFF2-40B4-BE49-F238E27FC236}">
                <a16:creationId xmlns:a16="http://schemas.microsoft.com/office/drawing/2014/main" id="{422FFDAD-07DB-4024-A5CB-5496770487DC}"/>
              </a:ext>
            </a:extLst>
          </p:cNvPr>
          <p:cNvCxnSpPr>
            <a:cxnSpLocks/>
          </p:cNvCxnSpPr>
          <p:nvPr/>
        </p:nvCxnSpPr>
        <p:spPr>
          <a:xfrm>
            <a:off x="5568558" y="3577580"/>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717616"/>
      </p:ext>
    </p:extLst>
  </p:cSld>
  <p:clrMapOvr>
    <a:masterClrMapping/>
  </p:clrMapOvr>
  <p:transition spd="slow" advTm="77506">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44035" name="Rectangle 2"/>
          <p:cNvSpPr>
            <a:spLocks noGrp="1" noChangeArrowheads="1"/>
          </p:cNvSpPr>
          <p:nvPr>
            <p:ph type="title"/>
          </p:nvPr>
        </p:nvSpPr>
        <p:spPr/>
        <p:txBody>
          <a:bodyPr anchor="ctr"/>
          <a:lstStyle/>
          <a:p>
            <a:pPr eaLnBrk="1" hangingPunct="1"/>
            <a:r>
              <a:rPr lang="zh-CN" altLang="en-US"/>
              <a:t>完整性约束命名子句</a:t>
            </a:r>
          </a:p>
        </p:txBody>
      </p:sp>
      <p:sp>
        <p:nvSpPr>
          <p:cNvPr id="44036" name="Rectangle 3"/>
          <p:cNvSpPr>
            <a:spLocks noGrp="1" noChangeArrowheads="1"/>
          </p:cNvSpPr>
          <p:nvPr>
            <p:ph sz="quarter" idx="10"/>
          </p:nvPr>
        </p:nvSpPr>
        <p:spPr/>
        <p:txBody>
          <a:bodyPr/>
          <a:lstStyle/>
          <a:p>
            <a:pPr eaLnBrk="1" hangingPunct="1">
              <a:lnSpc>
                <a:spcPct val="150000"/>
              </a:lnSpc>
            </a:pPr>
            <a:r>
              <a:rPr lang="en-US" altLang="zh-CN" dirty="0"/>
              <a:t>CONSTRAINT &lt;</a:t>
            </a:r>
            <a:r>
              <a:rPr lang="zh-CN" altLang="en-US" dirty="0"/>
              <a:t>完整性约束条件名</a:t>
            </a:r>
            <a:r>
              <a:rPr lang="en-US" altLang="zh-CN" dirty="0"/>
              <a:t>&gt;&lt;</a:t>
            </a:r>
            <a:r>
              <a:rPr lang="zh-CN" altLang="en-US" dirty="0"/>
              <a:t>完整性约束条件</a:t>
            </a:r>
            <a:r>
              <a:rPr lang="en-US" altLang="zh-CN" dirty="0"/>
              <a:t>&gt;</a:t>
            </a:r>
          </a:p>
          <a:p>
            <a:pPr eaLnBrk="1" hangingPunct="1">
              <a:lnSpc>
                <a:spcPct val="150000"/>
              </a:lnSpc>
            </a:pPr>
            <a:r>
              <a:rPr lang="en-US" altLang="zh-CN" dirty="0"/>
              <a:t>&lt;</a:t>
            </a:r>
            <a:r>
              <a:rPr lang="zh-CN" altLang="en-US" dirty="0"/>
              <a:t>完整性约束条件</a:t>
            </a:r>
            <a:r>
              <a:rPr lang="en-US" altLang="zh-CN" dirty="0"/>
              <a:t>&gt;</a:t>
            </a:r>
            <a:r>
              <a:rPr lang="zh-CN" altLang="en-US" dirty="0"/>
              <a:t>包括：</a:t>
            </a:r>
            <a:r>
              <a:rPr lang="en-US" altLang="zh-CN" dirty="0"/>
              <a:t>NOT NULL</a:t>
            </a:r>
            <a:r>
              <a:rPr lang="zh-CN" altLang="en-US" dirty="0"/>
              <a:t>、</a:t>
            </a:r>
            <a:r>
              <a:rPr lang="en-US" altLang="zh-CN" dirty="0"/>
              <a:t>UNIQUE</a:t>
            </a:r>
            <a:r>
              <a:rPr lang="zh-CN" altLang="en-US" dirty="0"/>
              <a:t>、</a:t>
            </a:r>
            <a:r>
              <a:rPr lang="en-US" altLang="zh-CN" dirty="0"/>
              <a:t>PRIMARY KEY</a:t>
            </a:r>
            <a:r>
              <a:rPr lang="zh-CN" altLang="en-US" dirty="0"/>
              <a:t>短语、</a:t>
            </a:r>
            <a:r>
              <a:rPr lang="en-US" altLang="zh-CN" dirty="0"/>
              <a:t>FOREIGN KEY</a:t>
            </a:r>
            <a:r>
              <a:rPr lang="zh-CN" altLang="en-US" dirty="0"/>
              <a:t>短语、</a:t>
            </a:r>
            <a:r>
              <a:rPr lang="en-US" altLang="zh-CN" dirty="0"/>
              <a:t>CHECK</a:t>
            </a:r>
            <a:r>
              <a:rPr lang="zh-CN" altLang="en-US" dirty="0"/>
              <a:t>短语等</a:t>
            </a:r>
            <a:endParaRPr lang="en-US" altLang="zh-CN" dirty="0"/>
          </a:p>
        </p:txBody>
      </p:sp>
    </p:spTree>
    <p:extLst>
      <p:ext uri="{BB962C8B-B14F-4D97-AF65-F5344CB8AC3E}">
        <p14:creationId xmlns:p14="http://schemas.microsoft.com/office/powerpoint/2010/main" val="2683775624"/>
      </p:ext>
    </p:extLst>
  </p:cSld>
  <p:clrMapOvr>
    <a:masterClrMapping/>
  </p:clrMapOvr>
  <p:transition spd="slow" advTm="109595">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45059" name="Rectangle 2"/>
          <p:cNvSpPr>
            <a:spLocks noGrp="1" noChangeArrowheads="1"/>
          </p:cNvSpPr>
          <p:nvPr>
            <p:ph type="title"/>
          </p:nvPr>
        </p:nvSpPr>
        <p:spPr/>
        <p:txBody>
          <a:bodyPr anchor="ctr"/>
          <a:lstStyle/>
          <a:p>
            <a:pPr eaLnBrk="1" hangingPunct="1"/>
            <a:r>
              <a:rPr lang="zh-CN" altLang="en-US"/>
              <a:t>完整性约束命名子句</a:t>
            </a:r>
            <a:endParaRPr lang="en-US" altLang="zh-CN"/>
          </a:p>
        </p:txBody>
      </p:sp>
      <p:sp>
        <p:nvSpPr>
          <p:cNvPr id="45060" name="Rectangle 3"/>
          <p:cNvSpPr>
            <a:spLocks noGrp="1" noChangeArrowheads="1"/>
          </p:cNvSpPr>
          <p:nvPr>
            <p:ph sz="quarter" idx="10"/>
          </p:nvPr>
        </p:nvSpPr>
        <p:spPr/>
        <p:txBody>
          <a:bodyPr/>
          <a:lstStyle/>
          <a:p>
            <a:pPr marL="0" indent="0" eaLnBrk="1" hangingPunct="1">
              <a:lnSpc>
                <a:spcPct val="150000"/>
              </a:lnSpc>
              <a:buNone/>
            </a:pPr>
            <a:r>
              <a:rPr lang="zh-CN" altLang="en-US" sz="2000" dirty="0"/>
              <a:t>建立学生登记表</a:t>
            </a:r>
            <a:r>
              <a:rPr lang="en-US" altLang="zh-CN" sz="2000" dirty="0"/>
              <a:t>Student</a:t>
            </a:r>
            <a:r>
              <a:rPr lang="zh-CN" altLang="en-US" sz="2000" dirty="0"/>
              <a:t>，要求学号在</a:t>
            </a:r>
            <a:r>
              <a:rPr lang="en-US" altLang="zh-CN" sz="2000" dirty="0"/>
              <a:t>90000~99999</a:t>
            </a:r>
            <a:r>
              <a:rPr lang="zh-CN" altLang="en-US" sz="2000" dirty="0"/>
              <a:t>之间，姓名不能取空值，年龄小于</a:t>
            </a:r>
            <a:r>
              <a:rPr lang="en-US" altLang="zh-CN" sz="2000" dirty="0"/>
              <a:t>30</a:t>
            </a:r>
            <a:r>
              <a:rPr lang="zh-CN" altLang="en-US" sz="2000" dirty="0"/>
              <a:t>，性别只能是“男”或“女”。</a:t>
            </a:r>
          </a:p>
          <a:p>
            <a:pPr eaLnBrk="1" hangingPunct="1">
              <a:lnSpc>
                <a:spcPct val="100000"/>
              </a:lnSpc>
              <a:spcBef>
                <a:spcPct val="0"/>
              </a:spcBef>
              <a:buFont typeface="Wingdings" panose="05000000000000000000" pitchFamily="2" charset="2"/>
              <a:buNone/>
            </a:pPr>
            <a:r>
              <a:rPr lang="zh-CN" altLang="en-US" sz="2037"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CREATE TABLE Student</a:t>
            </a:r>
          </a:p>
          <a:p>
            <a:pPr eaLnBrk="1" hangingPunct="1">
              <a:lnSpc>
                <a:spcPct val="100000"/>
              </a:lnSpc>
              <a:spcBef>
                <a:spcPct val="0"/>
              </a:spcBef>
              <a:buFont typeface="Wingdings" panose="05000000000000000000" pitchFamily="2" charset="2"/>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Sno</a:t>
            </a:r>
            <a:r>
              <a:rPr lang="en-US" altLang="zh-CN" sz="1600" dirty="0">
                <a:latin typeface="华文中宋" panose="02010600040101010101" pitchFamily="2" charset="-122"/>
                <a:ea typeface="华文中宋" panose="02010600040101010101" pitchFamily="2" charset="-122"/>
              </a:rPr>
              <a:t>  NUMERIC</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6</a:t>
            </a:r>
            <a:r>
              <a:rPr lang="zh-CN" altLang="en-US" sz="1600" dirty="0">
                <a:latin typeface="华文中宋" panose="02010600040101010101" pitchFamily="2" charset="-122"/>
                <a:ea typeface="华文中宋" panose="02010600040101010101" pitchFamily="2" charset="-122"/>
              </a:rPr>
              <a:t>)</a:t>
            </a:r>
          </a:p>
          <a:p>
            <a:pPr eaLnBrk="1" hangingPunct="1">
              <a:lnSpc>
                <a:spcPct val="100000"/>
              </a:lnSpc>
              <a:spcBef>
                <a:spcPct val="0"/>
              </a:spcBef>
              <a:buFont typeface="Wingdings" panose="05000000000000000000" pitchFamily="2" charset="2"/>
              <a:buNone/>
            </a:pPr>
            <a:r>
              <a:rPr lang="en-US" altLang="zh-CN" sz="1600" dirty="0">
                <a:latin typeface="华文中宋" panose="02010600040101010101" pitchFamily="2" charset="-122"/>
                <a:ea typeface="华文中宋" panose="02010600040101010101" pitchFamily="2" charset="-122"/>
              </a:rPr>
              <a:t>       </a:t>
            </a:r>
            <a:r>
              <a:rPr lang="en-US" altLang="zh-CN" sz="1600" dirty="0">
                <a:solidFill>
                  <a:srgbClr val="FF0000"/>
                </a:solidFill>
                <a:latin typeface="华文中宋" panose="02010600040101010101" pitchFamily="2" charset="-122"/>
                <a:ea typeface="华文中宋" panose="02010600040101010101" pitchFamily="2" charset="-122"/>
              </a:rPr>
              <a:t> </a:t>
            </a:r>
            <a:r>
              <a:rPr lang="zh-CN" altLang="en-US" sz="1600" dirty="0">
                <a:solidFill>
                  <a:srgbClr val="FF0000"/>
                </a:solidFill>
                <a:latin typeface="华文中宋" panose="02010600040101010101" pitchFamily="2" charset="-122"/>
                <a:ea typeface="华文中宋" panose="02010600040101010101" pitchFamily="2" charset="-122"/>
              </a:rPr>
              <a:t>  </a:t>
            </a:r>
            <a:r>
              <a:rPr lang="en-US" altLang="zh-CN" sz="1600" dirty="0">
                <a:solidFill>
                  <a:srgbClr val="FF0000"/>
                </a:solidFill>
                <a:latin typeface="华文中宋" panose="02010600040101010101" pitchFamily="2" charset="-122"/>
                <a:ea typeface="华文中宋" panose="02010600040101010101" pitchFamily="2" charset="-122"/>
              </a:rPr>
              <a:t>CONSTRAINT C1 CHECK </a:t>
            </a:r>
            <a:r>
              <a:rPr lang="zh-CN" altLang="en-US" sz="1600" dirty="0">
                <a:solidFill>
                  <a:srgbClr val="FF0000"/>
                </a:solidFill>
                <a:latin typeface="华文中宋" panose="02010600040101010101" pitchFamily="2" charset="-122"/>
                <a:ea typeface="华文中宋" panose="02010600040101010101" pitchFamily="2" charset="-122"/>
              </a:rPr>
              <a:t>(</a:t>
            </a:r>
            <a:r>
              <a:rPr lang="en-US" altLang="zh-CN" sz="1600" dirty="0" err="1">
                <a:solidFill>
                  <a:srgbClr val="FF0000"/>
                </a:solidFill>
                <a:latin typeface="华文中宋" panose="02010600040101010101" pitchFamily="2" charset="-122"/>
                <a:ea typeface="华文中宋" panose="02010600040101010101" pitchFamily="2" charset="-122"/>
              </a:rPr>
              <a:t>Sno</a:t>
            </a:r>
            <a:r>
              <a:rPr lang="en-US" altLang="zh-CN" sz="1600" dirty="0">
                <a:solidFill>
                  <a:srgbClr val="FF0000"/>
                </a:solidFill>
                <a:latin typeface="华文中宋" panose="02010600040101010101" pitchFamily="2" charset="-122"/>
                <a:ea typeface="华文中宋" panose="02010600040101010101" pitchFamily="2" charset="-122"/>
              </a:rPr>
              <a:t> BETWEEN 90000 AND 99999</a:t>
            </a:r>
            <a:r>
              <a:rPr lang="zh-CN" altLang="en-US" sz="1600" dirty="0">
                <a:solidFill>
                  <a:srgbClr val="FF0000"/>
                </a:solidFill>
                <a:latin typeface="华文中宋" panose="02010600040101010101" pitchFamily="2" charset="-122"/>
                <a:ea typeface="华文中宋" panose="02010600040101010101" pitchFamily="2" charset="-122"/>
              </a:rPr>
              <a:t>),</a:t>
            </a:r>
          </a:p>
          <a:p>
            <a:pPr eaLnBrk="1" hangingPunct="1">
              <a:lnSpc>
                <a:spcPct val="100000"/>
              </a:lnSpc>
              <a:spcBef>
                <a:spcPct val="0"/>
              </a:spcBef>
              <a:buFont typeface="Wingdings" panose="05000000000000000000" pitchFamily="2" charset="2"/>
              <a:buNone/>
            </a:pPr>
            <a:r>
              <a:rPr lang="zh-CN" altLang="en-US"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Sname</a:t>
            </a:r>
            <a:r>
              <a:rPr lang="en-US" altLang="zh-CN" sz="1600" dirty="0">
                <a:latin typeface="华文中宋" panose="02010600040101010101" pitchFamily="2" charset="-122"/>
                <a:ea typeface="华文中宋" panose="02010600040101010101" pitchFamily="2" charset="-122"/>
              </a:rPr>
              <a:t>  CHAR</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20</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  </a:t>
            </a:r>
          </a:p>
          <a:p>
            <a:pPr eaLnBrk="1" hangingPunct="1">
              <a:lnSpc>
                <a:spcPct val="100000"/>
              </a:lnSpc>
              <a:spcBef>
                <a:spcPct val="0"/>
              </a:spcBef>
              <a:buFont typeface="Wingdings" panose="05000000000000000000" pitchFamily="2" charset="2"/>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  </a:t>
            </a:r>
            <a:r>
              <a:rPr lang="en-US" altLang="zh-CN" sz="1600" dirty="0">
                <a:solidFill>
                  <a:srgbClr val="FF0000"/>
                </a:solidFill>
                <a:latin typeface="华文中宋" panose="02010600040101010101" pitchFamily="2" charset="-122"/>
                <a:ea typeface="华文中宋" panose="02010600040101010101" pitchFamily="2" charset="-122"/>
              </a:rPr>
              <a:t>CONSTRAINT C2 NOT NULL</a:t>
            </a:r>
            <a:r>
              <a:rPr lang="zh-CN" altLang="en-US" sz="1600" dirty="0">
                <a:solidFill>
                  <a:srgbClr val="FF0000"/>
                </a:solidFill>
                <a:latin typeface="华文中宋" panose="02010600040101010101" pitchFamily="2" charset="-122"/>
                <a:ea typeface="华文中宋" panose="02010600040101010101" pitchFamily="2" charset="-122"/>
              </a:rPr>
              <a:t>,</a:t>
            </a:r>
          </a:p>
          <a:p>
            <a:pPr eaLnBrk="1" hangingPunct="1">
              <a:lnSpc>
                <a:spcPct val="100000"/>
              </a:lnSpc>
              <a:spcBef>
                <a:spcPct val="0"/>
              </a:spcBef>
              <a:buFont typeface="Wingdings" panose="05000000000000000000" pitchFamily="2" charset="2"/>
              <a:buNone/>
            </a:pPr>
            <a:r>
              <a:rPr lang="zh-CN" altLang="en-US" sz="16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Sage  NUMERIC</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3</a:t>
            </a:r>
            <a:r>
              <a:rPr lang="zh-CN" altLang="en-US" sz="1600" dirty="0">
                <a:latin typeface="华文中宋" panose="02010600040101010101" pitchFamily="2" charset="-122"/>
                <a:ea typeface="华文中宋" panose="02010600040101010101" pitchFamily="2" charset="-122"/>
              </a:rPr>
              <a:t>)</a:t>
            </a:r>
          </a:p>
          <a:p>
            <a:pPr eaLnBrk="1" hangingPunct="1">
              <a:lnSpc>
                <a:spcPct val="100000"/>
              </a:lnSpc>
              <a:spcBef>
                <a:spcPct val="0"/>
              </a:spcBef>
              <a:buFont typeface="Wingdings" panose="05000000000000000000" pitchFamily="2" charset="2"/>
              <a:buNone/>
            </a:pPr>
            <a:r>
              <a:rPr lang="en-US" altLang="zh-CN" sz="1600" dirty="0">
                <a:solidFill>
                  <a:srgbClr val="FF0000"/>
                </a:solidFill>
                <a:latin typeface="华文中宋" panose="02010600040101010101" pitchFamily="2" charset="-122"/>
                <a:ea typeface="华文中宋" panose="02010600040101010101" pitchFamily="2" charset="-122"/>
              </a:rPr>
              <a:t>       </a:t>
            </a:r>
            <a:r>
              <a:rPr lang="zh-CN" altLang="en-US" sz="1600" dirty="0">
                <a:solidFill>
                  <a:srgbClr val="FF0000"/>
                </a:solidFill>
                <a:latin typeface="华文中宋" panose="02010600040101010101" pitchFamily="2" charset="-122"/>
                <a:ea typeface="华文中宋" panose="02010600040101010101" pitchFamily="2" charset="-122"/>
              </a:rPr>
              <a:t>  </a:t>
            </a:r>
            <a:r>
              <a:rPr lang="en-US" altLang="zh-CN" sz="1600" dirty="0">
                <a:solidFill>
                  <a:srgbClr val="FF0000"/>
                </a:solidFill>
                <a:latin typeface="华文中宋" panose="02010600040101010101" pitchFamily="2" charset="-122"/>
                <a:ea typeface="华文中宋" panose="02010600040101010101" pitchFamily="2" charset="-122"/>
              </a:rPr>
              <a:t> CONSTRAINT C3 CHECK </a:t>
            </a:r>
            <a:r>
              <a:rPr lang="zh-CN" altLang="en-US" sz="1600" dirty="0">
                <a:solidFill>
                  <a:srgbClr val="FF0000"/>
                </a:solidFill>
                <a:latin typeface="华文中宋" panose="02010600040101010101" pitchFamily="2" charset="-122"/>
                <a:ea typeface="华文中宋" panose="02010600040101010101" pitchFamily="2" charset="-122"/>
              </a:rPr>
              <a:t>(</a:t>
            </a:r>
            <a:r>
              <a:rPr lang="en-US" altLang="zh-CN" sz="1600" dirty="0">
                <a:solidFill>
                  <a:srgbClr val="FF0000"/>
                </a:solidFill>
                <a:latin typeface="华文中宋" panose="02010600040101010101" pitchFamily="2" charset="-122"/>
                <a:ea typeface="华文中宋" panose="02010600040101010101" pitchFamily="2" charset="-122"/>
              </a:rPr>
              <a:t>Sage &lt; 30</a:t>
            </a:r>
            <a:r>
              <a:rPr lang="zh-CN" altLang="en-US" sz="1600" dirty="0">
                <a:solidFill>
                  <a:srgbClr val="FF0000"/>
                </a:solidFill>
                <a:latin typeface="华文中宋" panose="02010600040101010101" pitchFamily="2" charset="-122"/>
                <a:ea typeface="华文中宋" panose="02010600040101010101" pitchFamily="2" charset="-122"/>
              </a:rPr>
              <a:t>),</a:t>
            </a:r>
          </a:p>
          <a:p>
            <a:pPr eaLnBrk="1" hangingPunct="1">
              <a:lnSpc>
                <a:spcPct val="100000"/>
              </a:lnSpc>
              <a:spcBef>
                <a:spcPct val="0"/>
              </a:spcBef>
              <a:buFont typeface="Wingdings" panose="05000000000000000000" pitchFamily="2" charset="2"/>
              <a:buNone/>
            </a:pPr>
            <a:r>
              <a:rPr lang="zh-CN" altLang="en-US"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Ssex</a:t>
            </a:r>
            <a:r>
              <a:rPr lang="en-US" altLang="zh-CN" sz="1600" dirty="0">
                <a:latin typeface="华文中宋" panose="02010600040101010101" pitchFamily="2" charset="-122"/>
                <a:ea typeface="华文中宋" panose="02010600040101010101" pitchFamily="2" charset="-122"/>
              </a:rPr>
              <a:t>  CHAR</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2</a:t>
            </a:r>
            <a:r>
              <a:rPr lang="zh-CN" altLang="en-US" sz="1600" dirty="0">
                <a:latin typeface="华文中宋" panose="02010600040101010101" pitchFamily="2" charset="-122"/>
                <a:ea typeface="华文中宋" panose="02010600040101010101" pitchFamily="2" charset="-122"/>
              </a:rPr>
              <a:t>)</a:t>
            </a:r>
          </a:p>
          <a:p>
            <a:pPr eaLnBrk="1" hangingPunct="1">
              <a:lnSpc>
                <a:spcPct val="100000"/>
              </a:lnSpc>
              <a:spcBef>
                <a:spcPct val="0"/>
              </a:spcBef>
              <a:buNone/>
            </a:pPr>
            <a:r>
              <a:rPr lang="en-US" altLang="zh-CN" sz="1600" dirty="0">
                <a:solidFill>
                  <a:srgbClr val="FF0000"/>
                </a:solidFill>
                <a:latin typeface="华文中宋" panose="02010600040101010101" pitchFamily="2" charset="-122"/>
                <a:ea typeface="华文中宋" panose="02010600040101010101" pitchFamily="2" charset="-122"/>
              </a:rPr>
              <a:t>       </a:t>
            </a:r>
            <a:r>
              <a:rPr lang="zh-CN" altLang="en-US" sz="1600" dirty="0">
                <a:solidFill>
                  <a:srgbClr val="FF0000"/>
                </a:solidFill>
                <a:latin typeface="华文中宋" panose="02010600040101010101" pitchFamily="2" charset="-122"/>
                <a:ea typeface="华文中宋" panose="02010600040101010101" pitchFamily="2" charset="-122"/>
              </a:rPr>
              <a:t>  </a:t>
            </a:r>
            <a:r>
              <a:rPr lang="en-US" altLang="zh-CN" sz="1600" dirty="0">
                <a:solidFill>
                  <a:srgbClr val="FF0000"/>
                </a:solidFill>
                <a:latin typeface="华文中宋" panose="02010600040101010101" pitchFamily="2" charset="-122"/>
                <a:ea typeface="华文中宋" panose="02010600040101010101" pitchFamily="2" charset="-122"/>
              </a:rPr>
              <a:t> CONSTRAINT C4 CHECK </a:t>
            </a:r>
            <a:r>
              <a:rPr lang="zh-CN" altLang="en-US" sz="1600" dirty="0">
                <a:solidFill>
                  <a:srgbClr val="FF0000"/>
                </a:solidFill>
                <a:latin typeface="华文中宋" panose="02010600040101010101" pitchFamily="2" charset="-122"/>
                <a:ea typeface="华文中宋" panose="02010600040101010101" pitchFamily="2" charset="-122"/>
              </a:rPr>
              <a:t>(</a:t>
            </a:r>
            <a:r>
              <a:rPr lang="en-US" altLang="zh-CN" sz="1600" dirty="0" err="1">
                <a:solidFill>
                  <a:srgbClr val="FF0000"/>
                </a:solidFill>
                <a:latin typeface="华文中宋" panose="02010600040101010101" pitchFamily="2" charset="-122"/>
                <a:ea typeface="华文中宋" panose="02010600040101010101" pitchFamily="2" charset="-122"/>
              </a:rPr>
              <a:t>Ssex</a:t>
            </a:r>
            <a:r>
              <a:rPr lang="en-US" altLang="zh-CN" sz="1600" dirty="0">
                <a:solidFill>
                  <a:srgbClr val="FF0000"/>
                </a:solidFill>
                <a:latin typeface="华文中宋" panose="02010600040101010101" pitchFamily="2" charset="-122"/>
                <a:ea typeface="华文中宋" panose="02010600040101010101" pitchFamily="2" charset="-122"/>
              </a:rPr>
              <a:t> IN </a:t>
            </a:r>
            <a:r>
              <a:rPr lang="zh-CN" altLang="en-US" sz="1600" dirty="0">
                <a:solidFill>
                  <a:srgbClr val="FF0000"/>
                </a:solidFill>
                <a:latin typeface="华文中宋" panose="02010600040101010101" pitchFamily="2" charset="-122"/>
                <a:ea typeface="华文中宋" panose="02010600040101010101" pitchFamily="2" charset="-122"/>
              </a:rPr>
              <a:t>(</a:t>
            </a:r>
            <a:r>
              <a:rPr lang="en-US" altLang="zh-CN" sz="1600" dirty="0">
                <a:solidFill>
                  <a:srgbClr val="FF0000"/>
                </a:solidFill>
                <a:latin typeface="华文中宋" panose="02010600040101010101" pitchFamily="2" charset="-122"/>
                <a:ea typeface="华文中宋" panose="02010600040101010101" pitchFamily="2" charset="-122"/>
              </a:rPr>
              <a:t> ‘</a:t>
            </a:r>
            <a:r>
              <a:rPr lang="zh-CN" altLang="en-US" sz="1600" dirty="0">
                <a:solidFill>
                  <a:srgbClr val="FF0000"/>
                </a:solidFill>
                <a:latin typeface="华文中宋" panose="02010600040101010101" pitchFamily="2" charset="-122"/>
                <a:ea typeface="华文中宋" panose="02010600040101010101" pitchFamily="2" charset="-122"/>
              </a:rPr>
              <a:t>男</a:t>
            </a:r>
            <a:r>
              <a:rPr lang="en-US" altLang="zh-CN" sz="1600" dirty="0">
                <a:solidFill>
                  <a:srgbClr val="FF0000"/>
                </a:solidFill>
                <a:latin typeface="华文中宋" panose="02010600040101010101" pitchFamily="2" charset="-122"/>
                <a:ea typeface="华文中宋" panose="02010600040101010101" pitchFamily="2" charset="-122"/>
              </a:rPr>
              <a:t>’, ‘</a:t>
            </a:r>
            <a:r>
              <a:rPr lang="zh-CN" altLang="en-US" sz="1600" dirty="0">
                <a:solidFill>
                  <a:srgbClr val="FF0000"/>
                </a:solidFill>
                <a:latin typeface="华文中宋" panose="02010600040101010101" pitchFamily="2" charset="-122"/>
                <a:ea typeface="华文中宋" panose="02010600040101010101" pitchFamily="2" charset="-122"/>
              </a:rPr>
              <a:t>女</a:t>
            </a:r>
            <a:r>
              <a:rPr lang="en-US" altLang="zh-CN" sz="1600" dirty="0">
                <a:solidFill>
                  <a:srgbClr val="FF0000"/>
                </a:solidFill>
                <a:latin typeface="华文中宋" panose="02010600040101010101" pitchFamily="2" charset="-122"/>
                <a:ea typeface="华文中宋" panose="02010600040101010101" pitchFamily="2" charset="-122"/>
              </a:rPr>
              <a:t>’</a:t>
            </a:r>
            <a:r>
              <a:rPr lang="zh-CN" altLang="en-US" sz="1600" dirty="0">
                <a:solidFill>
                  <a:srgbClr val="FF0000"/>
                </a:solidFill>
                <a:latin typeface="华文中宋" panose="02010600040101010101" pitchFamily="2" charset="-122"/>
                <a:ea typeface="华文中宋" panose="02010600040101010101" pitchFamily="2" charset="-122"/>
              </a:rPr>
              <a:t>)),</a:t>
            </a:r>
          </a:p>
          <a:p>
            <a:pPr eaLnBrk="1" hangingPunct="1">
              <a:lnSpc>
                <a:spcPct val="100000"/>
              </a:lnSpc>
              <a:spcBef>
                <a:spcPct val="0"/>
              </a:spcBef>
              <a:buFont typeface="Wingdings" panose="05000000000000000000" pitchFamily="2" charset="2"/>
              <a:buNone/>
            </a:pPr>
            <a:r>
              <a:rPr lang="zh-CN" altLang="en-US" sz="1600" dirty="0">
                <a:solidFill>
                  <a:srgbClr val="FF0000"/>
                </a:solidFill>
                <a:latin typeface="华文中宋" panose="02010600040101010101" pitchFamily="2" charset="-122"/>
                <a:ea typeface="华文中宋" panose="02010600040101010101" pitchFamily="2" charset="-122"/>
              </a:rPr>
              <a:t>          </a:t>
            </a:r>
            <a:r>
              <a:rPr lang="en-US" altLang="zh-CN" sz="1600" dirty="0">
                <a:solidFill>
                  <a:srgbClr val="FF0000"/>
                </a:solidFill>
                <a:latin typeface="华文中宋" panose="02010600040101010101" pitchFamily="2" charset="-122"/>
                <a:ea typeface="华文中宋" panose="02010600040101010101" pitchFamily="2" charset="-122"/>
              </a:rPr>
              <a:t>CONSTRAINT </a:t>
            </a:r>
            <a:r>
              <a:rPr lang="en-US" altLang="zh-CN" sz="1600" dirty="0" err="1">
                <a:solidFill>
                  <a:srgbClr val="FF0000"/>
                </a:solidFill>
                <a:latin typeface="华文中宋" panose="02010600040101010101" pitchFamily="2" charset="-122"/>
                <a:ea typeface="华文中宋" panose="02010600040101010101" pitchFamily="2" charset="-122"/>
              </a:rPr>
              <a:t>StudentKey</a:t>
            </a:r>
            <a:r>
              <a:rPr lang="en-US" altLang="zh-CN" sz="1600" dirty="0">
                <a:solidFill>
                  <a:srgbClr val="FF0000"/>
                </a:solidFill>
                <a:latin typeface="华文中宋" panose="02010600040101010101" pitchFamily="2" charset="-122"/>
                <a:ea typeface="华文中宋" panose="02010600040101010101" pitchFamily="2" charset="-122"/>
              </a:rPr>
              <a:t> PRIMARY KEY</a:t>
            </a:r>
            <a:r>
              <a:rPr lang="zh-CN" altLang="en-US" sz="1600" dirty="0">
                <a:solidFill>
                  <a:srgbClr val="FF0000"/>
                </a:solidFill>
                <a:latin typeface="华文中宋" panose="02010600040101010101" pitchFamily="2" charset="-122"/>
                <a:ea typeface="华文中宋" panose="02010600040101010101" pitchFamily="2" charset="-122"/>
              </a:rPr>
              <a:t>(</a:t>
            </a:r>
            <a:r>
              <a:rPr lang="en-US" altLang="zh-CN" sz="1600" dirty="0" err="1">
                <a:solidFill>
                  <a:srgbClr val="FF0000"/>
                </a:solidFill>
                <a:latin typeface="华文中宋" panose="02010600040101010101" pitchFamily="2" charset="-122"/>
                <a:ea typeface="华文中宋" panose="02010600040101010101" pitchFamily="2" charset="-122"/>
              </a:rPr>
              <a:t>Sno</a:t>
            </a:r>
            <a:r>
              <a:rPr lang="zh-CN" altLang="en-US" sz="1600" dirty="0">
                <a:solidFill>
                  <a:srgbClr val="FF0000"/>
                </a:solidFill>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 )</a:t>
            </a:r>
          </a:p>
          <a:p>
            <a:pPr marL="0" indent="-19403" eaLnBrk="1" hangingPunct="1">
              <a:lnSpc>
                <a:spcPct val="150000"/>
              </a:lnSpc>
              <a:spcBef>
                <a:spcPct val="0"/>
              </a:spcBef>
              <a:buNone/>
            </a:pPr>
            <a:r>
              <a:rPr lang="zh-CN" altLang="en-US" sz="2000" dirty="0"/>
              <a:t>在</a:t>
            </a:r>
            <a:r>
              <a:rPr lang="en-US" altLang="zh-CN" sz="2000" dirty="0"/>
              <a:t>Student</a:t>
            </a:r>
            <a:r>
              <a:rPr lang="zh-CN" altLang="en-US" sz="2000" dirty="0"/>
              <a:t>表上建立了</a:t>
            </a:r>
            <a:r>
              <a:rPr lang="en-US" altLang="zh-CN" sz="2000" dirty="0"/>
              <a:t>5</a:t>
            </a:r>
            <a:r>
              <a:rPr lang="zh-CN" altLang="en-US" sz="2000" dirty="0"/>
              <a:t>个约束条件，包括主码约束（命名为</a:t>
            </a:r>
            <a:r>
              <a:rPr lang="en-US" altLang="zh-CN" sz="2000" dirty="0" err="1"/>
              <a:t>StudentKey</a:t>
            </a:r>
            <a:r>
              <a:rPr lang="zh-CN" altLang="en-US" sz="2000" dirty="0"/>
              <a:t>）以及</a:t>
            </a:r>
            <a:r>
              <a:rPr lang="en-US" altLang="zh-CN" sz="2000" dirty="0"/>
              <a:t>C1</a:t>
            </a:r>
            <a:r>
              <a:rPr lang="zh-CN" altLang="en-US" sz="2000" dirty="0"/>
              <a:t>、</a:t>
            </a:r>
            <a:r>
              <a:rPr lang="en-US" altLang="zh-CN" sz="2000" dirty="0"/>
              <a:t>C2</a:t>
            </a:r>
            <a:r>
              <a:rPr lang="zh-CN" altLang="en-US" sz="2000" dirty="0"/>
              <a:t>、</a:t>
            </a:r>
            <a:r>
              <a:rPr lang="en-US" altLang="zh-CN" sz="2000" dirty="0"/>
              <a:t>C3</a:t>
            </a:r>
            <a:r>
              <a:rPr lang="zh-CN" altLang="en-US" sz="2000" dirty="0"/>
              <a:t>、</a:t>
            </a:r>
            <a:r>
              <a:rPr lang="en-US" altLang="zh-CN" sz="2000" dirty="0"/>
              <a:t>C4</a:t>
            </a:r>
            <a:r>
              <a:rPr lang="zh-CN" altLang="en-US" sz="2000" dirty="0"/>
              <a:t>四个列级约束。</a:t>
            </a:r>
          </a:p>
        </p:txBody>
      </p:sp>
    </p:spTree>
    <p:extLst>
      <p:ext uri="{BB962C8B-B14F-4D97-AF65-F5344CB8AC3E}">
        <p14:creationId xmlns:p14="http://schemas.microsoft.com/office/powerpoint/2010/main" val="1539350029"/>
      </p:ext>
    </p:extLst>
  </p:cSld>
  <p:clrMapOvr>
    <a:masterClrMapping/>
  </p:clrMapOvr>
  <p:transition spd="slow" advTm="109595">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46083" name="Rectangle 2"/>
          <p:cNvSpPr>
            <a:spLocks noGrp="1" noChangeArrowheads="1"/>
          </p:cNvSpPr>
          <p:nvPr>
            <p:ph type="title"/>
          </p:nvPr>
        </p:nvSpPr>
        <p:spPr/>
        <p:txBody>
          <a:bodyPr anchor="ctr"/>
          <a:lstStyle/>
          <a:p>
            <a:pPr eaLnBrk="1" hangingPunct="1"/>
            <a:r>
              <a:rPr lang="zh-CN" altLang="en-US"/>
              <a:t>完整性约束命名子句</a:t>
            </a:r>
            <a:endParaRPr lang="en-US" altLang="zh-CN"/>
          </a:p>
        </p:txBody>
      </p:sp>
      <p:sp>
        <p:nvSpPr>
          <p:cNvPr id="46084" name="Rectangle 3"/>
          <p:cNvSpPr>
            <a:spLocks noGrp="1" noChangeArrowheads="1"/>
          </p:cNvSpPr>
          <p:nvPr>
            <p:ph sz="quarter" idx="10"/>
          </p:nvPr>
        </p:nvSpPr>
        <p:spPr/>
        <p:txBody>
          <a:bodyPr/>
          <a:lstStyle/>
          <a:p>
            <a:pPr marL="0" indent="0" eaLnBrk="1" hangingPunct="1">
              <a:lnSpc>
                <a:spcPct val="150000"/>
              </a:lnSpc>
              <a:buFont typeface="Wingdings" panose="05000000000000000000" pitchFamily="2" charset="2"/>
              <a:buNone/>
            </a:pPr>
            <a:r>
              <a:rPr lang="zh-CN" altLang="en-US" sz="2000" dirty="0"/>
              <a:t>建立教师表</a:t>
            </a:r>
            <a:r>
              <a:rPr lang="en-US" altLang="zh-CN" sz="2000" dirty="0"/>
              <a:t>TEACHER</a:t>
            </a:r>
            <a:r>
              <a:rPr lang="zh-CN" altLang="en-US" sz="2000" dirty="0"/>
              <a:t>，要求每个教师的应发工资不低于</a:t>
            </a:r>
            <a:r>
              <a:rPr lang="en-US" altLang="zh-CN" sz="2000" dirty="0"/>
              <a:t>3000</a:t>
            </a:r>
            <a:r>
              <a:rPr lang="zh-CN" altLang="en-US" sz="2000" dirty="0"/>
              <a:t>元。应发工资是工资列</a:t>
            </a:r>
            <a:r>
              <a:rPr lang="en-US" altLang="zh-CN" sz="2000" dirty="0"/>
              <a:t>Sal</a:t>
            </a:r>
            <a:r>
              <a:rPr lang="zh-CN" altLang="en-US" sz="2000" dirty="0"/>
              <a:t>与扣除项</a:t>
            </a:r>
            <a:r>
              <a:rPr lang="en-US" altLang="zh-CN" sz="2000" dirty="0"/>
              <a:t>Deduct</a:t>
            </a:r>
            <a:r>
              <a:rPr lang="zh-CN" altLang="en-US" sz="2000" dirty="0"/>
              <a:t>之和。</a:t>
            </a:r>
            <a:endParaRPr lang="en-US" altLang="zh-CN" sz="2000" dirty="0"/>
          </a:p>
          <a:p>
            <a:pPr marL="0" indent="0" eaLnBrk="1" hangingPunct="1">
              <a:lnSpc>
                <a:spcPct val="150000"/>
              </a:lnSpc>
              <a:buFont typeface="Wingdings" panose="05000000000000000000" pitchFamily="2" charset="2"/>
              <a:buNone/>
            </a:pPr>
            <a:endParaRPr lang="zh-CN" altLang="en-US" sz="1100" dirty="0"/>
          </a:p>
          <a:p>
            <a:pPr eaLnBrk="1" hangingPunct="1">
              <a:lnSpc>
                <a:spcPct val="100000"/>
              </a:lnSpc>
              <a:spcBef>
                <a:spcPct val="0"/>
              </a:spcBef>
              <a:buFont typeface="Wingdings" panose="05000000000000000000" pitchFamily="2" charset="2"/>
              <a:buNone/>
            </a:pPr>
            <a:r>
              <a:rPr lang="en-US" altLang="zh-CN" sz="1778" dirty="0">
                <a:latin typeface="华文中宋" panose="02010600040101010101" pitchFamily="2" charset="-122"/>
                <a:ea typeface="华文中宋" panose="02010600040101010101" pitchFamily="2" charset="-122"/>
              </a:rPr>
              <a:t>CREATE TABLE TEACHER</a:t>
            </a:r>
            <a:endParaRPr lang="zh-CN" altLang="en-US" sz="1778" dirty="0">
              <a:latin typeface="华文中宋" panose="02010600040101010101" pitchFamily="2" charset="-122"/>
              <a:ea typeface="华文中宋" panose="02010600040101010101" pitchFamily="2" charset="-122"/>
            </a:endParaRPr>
          </a:p>
          <a:p>
            <a:pPr eaLnBrk="1" hangingPunct="1">
              <a:lnSpc>
                <a:spcPct val="100000"/>
              </a:lnSpc>
              <a:spcBef>
                <a:spcPct val="0"/>
              </a:spcBef>
              <a:buFont typeface="Wingdings" panose="05000000000000000000" pitchFamily="2" charset="2"/>
              <a:buNone/>
            </a:pPr>
            <a:r>
              <a:rPr lang="en-US" altLang="zh-CN" sz="1778" dirty="0">
                <a:latin typeface="华文中宋" panose="02010600040101010101" pitchFamily="2" charset="-122"/>
                <a:ea typeface="华文中宋" panose="02010600040101010101" pitchFamily="2" charset="-122"/>
              </a:rPr>
              <a:t> </a:t>
            </a:r>
            <a:r>
              <a:rPr lang="zh-CN" altLang="en-US" sz="1778" dirty="0">
                <a:latin typeface="华文中宋" panose="02010600040101010101" pitchFamily="2" charset="-122"/>
                <a:ea typeface="华文中宋" panose="02010600040101010101" pitchFamily="2" charset="-122"/>
              </a:rPr>
              <a:t>( </a:t>
            </a:r>
            <a:r>
              <a:rPr lang="en-US" altLang="zh-CN" sz="1778" dirty="0">
                <a:latin typeface="华文中宋" panose="02010600040101010101" pitchFamily="2" charset="-122"/>
                <a:ea typeface="华文中宋" panose="02010600040101010101" pitchFamily="2" charset="-122"/>
              </a:rPr>
              <a:t>Eno    NUMERIC</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4</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  PRIMARY KEY    </a:t>
            </a:r>
            <a:r>
              <a:rPr lang="en-US" altLang="zh-CN" sz="1333" dirty="0">
                <a:latin typeface="华文中宋" panose="02010600040101010101" pitchFamily="2" charset="-122"/>
                <a:ea typeface="华文中宋" panose="02010600040101010101" pitchFamily="2" charset="-122"/>
              </a:rPr>
              <a:t>/*</a:t>
            </a:r>
            <a:r>
              <a:rPr lang="zh-CN" altLang="en-US" sz="1333" dirty="0">
                <a:latin typeface="华文中宋" panose="02010600040101010101" pitchFamily="2" charset="-122"/>
                <a:ea typeface="华文中宋" panose="02010600040101010101" pitchFamily="2" charset="-122"/>
              </a:rPr>
              <a:t>在列级定义主码</a:t>
            </a:r>
            <a:r>
              <a:rPr lang="en-US" altLang="zh-CN" sz="1333" dirty="0">
                <a:latin typeface="华文中宋" panose="02010600040101010101" pitchFamily="2" charset="-122"/>
                <a:ea typeface="华文中宋" panose="02010600040101010101" pitchFamily="2" charset="-122"/>
              </a:rPr>
              <a:t>*/</a:t>
            </a:r>
            <a:endParaRPr lang="zh-CN" altLang="en-US" sz="1333" dirty="0">
              <a:latin typeface="华文中宋" panose="02010600040101010101" pitchFamily="2" charset="-122"/>
              <a:ea typeface="华文中宋" panose="02010600040101010101" pitchFamily="2" charset="-122"/>
            </a:endParaRPr>
          </a:p>
          <a:p>
            <a:pPr indent="-95249" eaLnBrk="1" hangingPunct="1">
              <a:lnSpc>
                <a:spcPct val="100000"/>
              </a:lnSpc>
              <a:spcBef>
                <a:spcPct val="0"/>
              </a:spcBef>
              <a:buNone/>
            </a:pPr>
            <a:r>
              <a:rPr lang="en-US" altLang="zh-CN" sz="1778" dirty="0" err="1">
                <a:latin typeface="华文中宋" panose="02010600040101010101" pitchFamily="2" charset="-122"/>
                <a:ea typeface="华文中宋" panose="02010600040101010101" pitchFamily="2" charset="-122"/>
              </a:rPr>
              <a:t>Ename</a:t>
            </a:r>
            <a:r>
              <a:rPr lang="en-US" altLang="zh-CN" sz="1778" dirty="0">
                <a:latin typeface="华文中宋" panose="02010600040101010101" pitchFamily="2" charset="-122"/>
                <a:ea typeface="华文中宋" panose="02010600040101010101" pitchFamily="2" charset="-122"/>
              </a:rPr>
              <a:t>  CHAR</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10</a:t>
            </a:r>
            <a:r>
              <a:rPr lang="zh-CN" altLang="en-US" sz="1778" dirty="0">
                <a:latin typeface="华文中宋" panose="02010600040101010101" pitchFamily="2" charset="-122"/>
                <a:ea typeface="华文中宋" panose="02010600040101010101" pitchFamily="2" charset="-122"/>
              </a:rPr>
              <a:t>),</a:t>
            </a:r>
          </a:p>
          <a:p>
            <a:pPr indent="-95249" eaLnBrk="1" hangingPunct="1">
              <a:lnSpc>
                <a:spcPct val="100000"/>
              </a:lnSpc>
              <a:spcBef>
                <a:spcPct val="0"/>
              </a:spcBef>
              <a:buNone/>
            </a:pPr>
            <a:r>
              <a:rPr lang="en-US" altLang="zh-CN" sz="1778" dirty="0">
                <a:latin typeface="华文中宋" panose="02010600040101010101" pitchFamily="2" charset="-122"/>
                <a:ea typeface="华文中宋" panose="02010600040101010101" pitchFamily="2" charset="-122"/>
              </a:rPr>
              <a:t>Job     CHAR</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8</a:t>
            </a:r>
            <a:r>
              <a:rPr lang="zh-CN" altLang="en-US" sz="1778" dirty="0">
                <a:latin typeface="华文中宋" panose="02010600040101010101" pitchFamily="2" charset="-122"/>
                <a:ea typeface="华文中宋" panose="02010600040101010101" pitchFamily="2" charset="-122"/>
              </a:rPr>
              <a:t>),</a:t>
            </a:r>
          </a:p>
          <a:p>
            <a:pPr indent="-95249" eaLnBrk="1" hangingPunct="1">
              <a:lnSpc>
                <a:spcPct val="100000"/>
              </a:lnSpc>
              <a:spcBef>
                <a:spcPct val="0"/>
              </a:spcBef>
              <a:buNone/>
            </a:pPr>
            <a:r>
              <a:rPr lang="en-US" altLang="zh-CN" sz="1778" dirty="0">
                <a:latin typeface="华文中宋" panose="02010600040101010101" pitchFamily="2" charset="-122"/>
                <a:ea typeface="华文中宋" panose="02010600040101010101" pitchFamily="2" charset="-122"/>
              </a:rPr>
              <a:t>Sal     NUMERIC</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7</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2</a:t>
            </a:r>
            <a:r>
              <a:rPr lang="zh-CN" altLang="en-US" sz="1778" dirty="0">
                <a:latin typeface="华文中宋" panose="02010600040101010101" pitchFamily="2" charset="-122"/>
                <a:ea typeface="华文中宋" panose="02010600040101010101" pitchFamily="2" charset="-122"/>
              </a:rPr>
              <a:t>),</a:t>
            </a:r>
          </a:p>
          <a:p>
            <a:pPr indent="-95249" eaLnBrk="1" hangingPunct="1">
              <a:lnSpc>
                <a:spcPct val="100000"/>
              </a:lnSpc>
              <a:spcBef>
                <a:spcPct val="0"/>
              </a:spcBef>
              <a:buNone/>
            </a:pPr>
            <a:r>
              <a:rPr lang="en-US" altLang="zh-CN" sz="1778" dirty="0">
                <a:latin typeface="华文中宋" panose="02010600040101010101" pitchFamily="2" charset="-122"/>
                <a:ea typeface="华文中宋" panose="02010600040101010101" pitchFamily="2" charset="-122"/>
              </a:rPr>
              <a:t>Deduct  NUMERIC</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7</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2</a:t>
            </a:r>
            <a:r>
              <a:rPr lang="zh-CN" altLang="en-US" sz="1778" dirty="0">
                <a:latin typeface="华文中宋" panose="02010600040101010101" pitchFamily="2" charset="-122"/>
                <a:ea typeface="华文中宋" panose="02010600040101010101" pitchFamily="2" charset="-122"/>
              </a:rPr>
              <a:t>),</a:t>
            </a:r>
          </a:p>
          <a:p>
            <a:pPr indent="-95249" eaLnBrk="1" hangingPunct="1">
              <a:lnSpc>
                <a:spcPct val="100000"/>
              </a:lnSpc>
              <a:spcBef>
                <a:spcPct val="0"/>
              </a:spcBef>
              <a:buNone/>
            </a:pPr>
            <a:r>
              <a:rPr lang="en-US" altLang="zh-CN" sz="1778" dirty="0" err="1">
                <a:latin typeface="华文中宋" panose="02010600040101010101" pitchFamily="2" charset="-122"/>
                <a:ea typeface="华文中宋" panose="02010600040101010101" pitchFamily="2" charset="-122"/>
              </a:rPr>
              <a:t>Deptno</a:t>
            </a:r>
            <a:r>
              <a:rPr lang="en-US" altLang="zh-CN" sz="1778" dirty="0">
                <a:latin typeface="华文中宋" panose="02010600040101010101" pitchFamily="2" charset="-122"/>
                <a:ea typeface="华文中宋" panose="02010600040101010101" pitchFamily="2" charset="-122"/>
              </a:rPr>
              <a:t>  NUMERIC</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2</a:t>
            </a:r>
            <a:r>
              <a:rPr lang="zh-CN" altLang="en-US" sz="1778" dirty="0">
                <a:latin typeface="华文中宋" panose="02010600040101010101" pitchFamily="2" charset="-122"/>
                <a:ea typeface="华文中宋" panose="02010600040101010101" pitchFamily="2" charset="-122"/>
              </a:rPr>
              <a:t>),</a:t>
            </a:r>
          </a:p>
          <a:p>
            <a:pPr indent="-95249" eaLnBrk="1" hangingPunct="1">
              <a:lnSpc>
                <a:spcPct val="100000"/>
              </a:lnSpc>
              <a:spcBef>
                <a:spcPct val="0"/>
              </a:spcBef>
              <a:buNone/>
            </a:pPr>
            <a:r>
              <a:rPr lang="en-US" altLang="zh-CN" sz="1778" dirty="0">
                <a:latin typeface="华文中宋" panose="02010600040101010101" pitchFamily="2" charset="-122"/>
                <a:ea typeface="华文中宋" panose="02010600040101010101" pitchFamily="2" charset="-122"/>
              </a:rPr>
              <a:t>CONSTRAINT </a:t>
            </a:r>
            <a:r>
              <a:rPr lang="en-US" altLang="zh-CN" sz="1778" dirty="0" err="1">
                <a:latin typeface="华文中宋" panose="02010600040101010101" pitchFamily="2" charset="-122"/>
                <a:ea typeface="华文中宋" panose="02010600040101010101" pitchFamily="2" charset="-122"/>
              </a:rPr>
              <a:t>TecherFKey</a:t>
            </a:r>
            <a:r>
              <a:rPr lang="en-US" altLang="zh-CN" sz="1778" dirty="0">
                <a:latin typeface="华文中宋" panose="02010600040101010101" pitchFamily="2" charset="-122"/>
                <a:ea typeface="华文中宋" panose="02010600040101010101" pitchFamily="2" charset="-122"/>
              </a:rPr>
              <a:t> FOREIGN KEY </a:t>
            </a:r>
            <a:r>
              <a:rPr lang="zh-CN" altLang="en-US" sz="1778" dirty="0">
                <a:latin typeface="华文中宋" panose="02010600040101010101" pitchFamily="2" charset="-122"/>
                <a:ea typeface="华文中宋" panose="02010600040101010101" pitchFamily="2" charset="-122"/>
              </a:rPr>
              <a:t>(</a:t>
            </a:r>
            <a:r>
              <a:rPr lang="en-US" altLang="zh-CN" sz="1778" dirty="0" err="1">
                <a:latin typeface="华文中宋" panose="02010600040101010101" pitchFamily="2" charset="-122"/>
                <a:ea typeface="华文中宋" panose="02010600040101010101" pitchFamily="2" charset="-122"/>
              </a:rPr>
              <a:t>Deptno</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 REFERENCES DEPT</a:t>
            </a:r>
            <a:r>
              <a:rPr lang="zh-CN" altLang="en-US" sz="1778" dirty="0">
                <a:latin typeface="华文中宋" panose="02010600040101010101" pitchFamily="2" charset="-122"/>
                <a:ea typeface="华文中宋" panose="02010600040101010101" pitchFamily="2" charset="-122"/>
              </a:rPr>
              <a:t>(</a:t>
            </a:r>
            <a:r>
              <a:rPr lang="en-US" altLang="zh-CN" sz="1778" dirty="0" err="1">
                <a:latin typeface="华文中宋" panose="02010600040101010101" pitchFamily="2" charset="-122"/>
                <a:ea typeface="华文中宋" panose="02010600040101010101" pitchFamily="2" charset="-122"/>
              </a:rPr>
              <a:t>Deptno</a:t>
            </a:r>
            <a:r>
              <a:rPr lang="zh-CN" altLang="en-US" sz="1778" dirty="0">
                <a:latin typeface="华文中宋" panose="02010600040101010101" pitchFamily="2" charset="-122"/>
                <a:ea typeface="华文中宋" panose="02010600040101010101" pitchFamily="2" charset="-122"/>
              </a:rPr>
              <a:t>),</a:t>
            </a:r>
          </a:p>
          <a:p>
            <a:pPr indent="-95249" eaLnBrk="1" hangingPunct="1">
              <a:lnSpc>
                <a:spcPct val="100000"/>
              </a:lnSpc>
              <a:spcBef>
                <a:spcPct val="0"/>
              </a:spcBef>
              <a:buNone/>
            </a:pPr>
            <a:r>
              <a:rPr lang="en-US" altLang="zh-CN" sz="1778" dirty="0">
                <a:latin typeface="华文中宋" panose="02010600040101010101" pitchFamily="2" charset="-122"/>
                <a:ea typeface="华文中宋" panose="02010600040101010101" pitchFamily="2" charset="-122"/>
              </a:rPr>
              <a:t>CONSTRAINT C1 CHECK </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Sal + Deduct &gt;= 3000</a:t>
            </a: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 </a:t>
            </a:r>
            <a:endParaRPr lang="zh-CN" altLang="en-US" sz="1778" dirty="0">
              <a:latin typeface="华文中宋" panose="02010600040101010101" pitchFamily="2" charset="-122"/>
              <a:ea typeface="华文中宋" panose="02010600040101010101" pitchFamily="2" charset="-122"/>
            </a:endParaRPr>
          </a:p>
          <a:p>
            <a:pPr eaLnBrk="1" hangingPunct="1">
              <a:lnSpc>
                <a:spcPct val="100000"/>
              </a:lnSpc>
              <a:spcBef>
                <a:spcPct val="0"/>
              </a:spcBef>
              <a:buFont typeface="Wingdings" panose="05000000000000000000" pitchFamily="2" charset="2"/>
              <a:buNone/>
            </a:pPr>
            <a:r>
              <a:rPr lang="zh-CN" altLang="en-US" sz="1778" dirty="0">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endParaRPr lang="zh-CN" altLang="en-US" sz="1667" dirty="0"/>
          </a:p>
        </p:txBody>
      </p:sp>
    </p:spTree>
    <p:extLst>
      <p:ext uri="{BB962C8B-B14F-4D97-AF65-F5344CB8AC3E}">
        <p14:creationId xmlns:p14="http://schemas.microsoft.com/office/powerpoint/2010/main" val="4251433569"/>
      </p:ext>
    </p:extLst>
  </p:cSld>
  <p:clrMapOvr>
    <a:masterClrMapping/>
  </p:clrMapOvr>
  <p:transition spd="slow" advTm="109595">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47107" name="Rectangle 2"/>
          <p:cNvSpPr>
            <a:spLocks noGrp="1" noChangeArrowheads="1"/>
          </p:cNvSpPr>
          <p:nvPr>
            <p:ph type="title"/>
          </p:nvPr>
        </p:nvSpPr>
        <p:spPr/>
        <p:txBody>
          <a:bodyPr anchor="ctr"/>
          <a:lstStyle/>
          <a:p>
            <a:pPr eaLnBrk="1" hangingPunct="1"/>
            <a:r>
              <a:rPr lang="zh-CN" altLang="en-US"/>
              <a:t>修改表中的完整性限制</a:t>
            </a:r>
            <a:endParaRPr lang="en-US" altLang="zh-CN"/>
          </a:p>
        </p:txBody>
      </p:sp>
      <p:sp>
        <p:nvSpPr>
          <p:cNvPr id="47108" name="Rectangle 3"/>
          <p:cNvSpPr>
            <a:spLocks noGrp="1" noChangeArrowheads="1"/>
          </p:cNvSpPr>
          <p:nvPr>
            <p:ph sz="quarter" idx="10"/>
          </p:nvPr>
        </p:nvSpPr>
        <p:spPr/>
        <p:txBody>
          <a:bodyPr/>
          <a:lstStyle/>
          <a:p>
            <a:pPr eaLnBrk="1" hangingPunct="1">
              <a:lnSpc>
                <a:spcPct val="150000"/>
              </a:lnSpc>
            </a:pPr>
            <a:r>
              <a:rPr lang="zh-CN" altLang="en-US"/>
              <a:t>使用</a:t>
            </a:r>
            <a:r>
              <a:rPr lang="en-US" altLang="zh-CN" b="1">
                <a:solidFill>
                  <a:srgbClr val="FF0000"/>
                </a:solidFill>
              </a:rPr>
              <a:t>ALTER TABLE</a:t>
            </a:r>
            <a:r>
              <a:rPr lang="zh-CN" altLang="en-US"/>
              <a:t>语句修改表中的完整性限制</a:t>
            </a:r>
            <a:endParaRPr lang="en-US" altLang="zh-CN"/>
          </a:p>
          <a:p>
            <a:pPr lvl="1" eaLnBrk="1" hangingPunct="1">
              <a:lnSpc>
                <a:spcPct val="150000"/>
              </a:lnSpc>
            </a:pPr>
            <a:endParaRPr lang="en-US" altLang="zh-CN" sz="1778"/>
          </a:p>
          <a:p>
            <a:pPr eaLnBrk="1" hangingPunct="1">
              <a:lnSpc>
                <a:spcPct val="150000"/>
              </a:lnSpc>
              <a:buFont typeface="Wingdings" panose="05000000000000000000" pitchFamily="2" charset="2"/>
              <a:buNone/>
            </a:pPr>
            <a:r>
              <a:rPr lang="zh-CN" altLang="en-US"/>
              <a:t>去掉例</a:t>
            </a:r>
            <a:r>
              <a:rPr lang="en-US" altLang="zh-CN"/>
              <a:t>Student</a:t>
            </a:r>
            <a:r>
              <a:rPr lang="zh-CN" altLang="en-US"/>
              <a:t>表中对性别的限制。</a:t>
            </a:r>
          </a:p>
          <a:p>
            <a:pPr eaLnBrk="1" hangingPunct="1">
              <a:lnSpc>
                <a:spcPct val="150000"/>
              </a:lnSpc>
              <a:buFont typeface="Wingdings" panose="05000000000000000000" pitchFamily="2" charset="2"/>
              <a:buNone/>
            </a:pPr>
            <a:r>
              <a:rPr lang="en-US" altLang="zh-CN">
                <a:latin typeface="华文中宋" panose="02010600040101010101" pitchFamily="2" charset="-122"/>
                <a:ea typeface="华文中宋" panose="02010600040101010101" pitchFamily="2" charset="-122"/>
              </a:rPr>
              <a:t>ALTER TABLE Student  </a:t>
            </a:r>
            <a:r>
              <a:rPr lang="en-US" altLang="zh-CN" b="1">
                <a:solidFill>
                  <a:srgbClr val="FF0000"/>
                </a:solidFill>
                <a:latin typeface="华文中宋" panose="02010600040101010101" pitchFamily="2" charset="-122"/>
                <a:ea typeface="华文中宋" panose="02010600040101010101" pitchFamily="2" charset="-122"/>
              </a:rPr>
              <a:t>DROP CONSTRAINT C4</a:t>
            </a:r>
            <a:endParaRPr lang="zh-CN" altLang="en-US" b="1">
              <a:solidFill>
                <a:srgbClr val="FF0000"/>
              </a:solidFill>
              <a:latin typeface="华文中宋" panose="02010600040101010101" pitchFamily="2" charset="-122"/>
              <a:ea typeface="华文中宋" panose="02010600040101010101" pitchFamily="2" charset="-122"/>
            </a:endParaRPr>
          </a:p>
          <a:p>
            <a:pPr lvl="1" eaLnBrk="1" hangingPunct="1">
              <a:lnSpc>
                <a:spcPct val="150000"/>
              </a:lnSpc>
            </a:pPr>
            <a:endParaRPr lang="zh-CN" altLang="en-US"/>
          </a:p>
        </p:txBody>
      </p:sp>
    </p:spTree>
    <p:extLst>
      <p:ext uri="{BB962C8B-B14F-4D97-AF65-F5344CB8AC3E}">
        <p14:creationId xmlns:p14="http://schemas.microsoft.com/office/powerpoint/2010/main" val="2930976037"/>
      </p:ext>
    </p:extLst>
  </p:cSld>
  <p:clrMapOvr>
    <a:masterClrMapping/>
  </p:clrMapOvr>
  <p:transition spd="slow" advTm="109595">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48131" name="Rectangle 2"/>
          <p:cNvSpPr>
            <a:spLocks noGrp="1" noChangeArrowheads="1"/>
          </p:cNvSpPr>
          <p:nvPr>
            <p:ph type="title"/>
          </p:nvPr>
        </p:nvSpPr>
        <p:spPr/>
        <p:txBody>
          <a:bodyPr anchor="ctr"/>
          <a:lstStyle/>
          <a:p>
            <a:pPr eaLnBrk="1" hangingPunct="1"/>
            <a:r>
              <a:rPr lang="zh-CN" altLang="en-US"/>
              <a:t>修改表中的完整性限制</a:t>
            </a:r>
            <a:endParaRPr lang="en-US" altLang="zh-CN"/>
          </a:p>
        </p:txBody>
      </p:sp>
      <p:sp>
        <p:nvSpPr>
          <p:cNvPr id="48132" name="Rectangle 3"/>
          <p:cNvSpPr>
            <a:spLocks noGrp="1" noChangeArrowheads="1"/>
          </p:cNvSpPr>
          <p:nvPr>
            <p:ph sz="quarter" idx="10"/>
          </p:nvPr>
        </p:nvSpPr>
        <p:spPr/>
        <p:txBody>
          <a:bodyPr/>
          <a:lstStyle/>
          <a:p>
            <a:pPr marL="0" indent="0" eaLnBrk="1" hangingPunct="1">
              <a:lnSpc>
                <a:spcPct val="120000"/>
              </a:lnSpc>
              <a:buFont typeface="Wingdings" panose="05000000000000000000" pitchFamily="2" charset="2"/>
              <a:buNone/>
            </a:pPr>
            <a:r>
              <a:rPr lang="zh-CN" altLang="en-US" dirty="0"/>
              <a:t>修改表</a:t>
            </a:r>
            <a:r>
              <a:rPr lang="en-US" altLang="zh-CN" dirty="0"/>
              <a:t>Student</a:t>
            </a:r>
            <a:r>
              <a:rPr lang="zh-CN" altLang="en-US" dirty="0"/>
              <a:t>中的约束条件，要求学号改为在</a:t>
            </a:r>
            <a:r>
              <a:rPr lang="en-US" altLang="zh-CN" dirty="0"/>
              <a:t>900000~999999</a:t>
            </a:r>
            <a:r>
              <a:rPr lang="zh-CN" altLang="en-US" dirty="0"/>
              <a:t>之间，年龄由小于</a:t>
            </a:r>
            <a:r>
              <a:rPr lang="en-US" altLang="zh-CN" dirty="0"/>
              <a:t>30</a:t>
            </a:r>
            <a:r>
              <a:rPr lang="zh-CN" altLang="en-US" dirty="0"/>
              <a:t>改为小于</a:t>
            </a:r>
            <a:r>
              <a:rPr lang="en-US" altLang="zh-CN" dirty="0"/>
              <a:t>40</a:t>
            </a:r>
          </a:p>
          <a:p>
            <a:pPr lvl="1" eaLnBrk="1" hangingPunct="1">
              <a:lnSpc>
                <a:spcPct val="120000"/>
              </a:lnSpc>
            </a:pPr>
            <a:r>
              <a:rPr lang="zh-CN" altLang="en-US" dirty="0">
                <a:solidFill>
                  <a:srgbClr val="3333FF"/>
                </a:solidFill>
              </a:rPr>
              <a:t>可以先删除原来的约束条件，再增加新的约束条件</a:t>
            </a:r>
          </a:p>
          <a:p>
            <a:pPr eaLnBrk="1" hangingPunct="1">
              <a:lnSpc>
                <a:spcPct val="120000"/>
              </a:lnSpc>
              <a:buFont typeface="Wingdings" panose="05000000000000000000" pitchFamily="2" charset="2"/>
              <a:buNone/>
            </a:pPr>
            <a:r>
              <a:rPr lang="zh-CN" altLang="en-US" dirty="0"/>
              <a:t>       </a:t>
            </a:r>
            <a:r>
              <a:rPr lang="en-US" altLang="zh-CN" sz="1852" dirty="0">
                <a:latin typeface="华文中宋" panose="02010600040101010101" pitchFamily="2" charset="-122"/>
                <a:ea typeface="华文中宋" panose="02010600040101010101" pitchFamily="2" charset="-122"/>
              </a:rPr>
              <a:t>ALTER TABLE Student</a:t>
            </a:r>
          </a:p>
          <a:p>
            <a:pPr eaLnBrk="1" hangingPunct="1">
              <a:lnSpc>
                <a:spcPct val="120000"/>
              </a:lnSpc>
              <a:buFont typeface="Wingdings" panose="05000000000000000000" pitchFamily="2" charset="2"/>
              <a:buNone/>
            </a:pPr>
            <a:r>
              <a:rPr lang="en-US" altLang="zh-CN" sz="1852" dirty="0">
                <a:latin typeface="华文中宋" panose="02010600040101010101" pitchFamily="2" charset="-122"/>
                <a:ea typeface="华文中宋" panose="02010600040101010101" pitchFamily="2" charset="-122"/>
              </a:rPr>
              <a:t>        DROP CONSTRAINT C1</a:t>
            </a:r>
          </a:p>
          <a:p>
            <a:pPr eaLnBrk="1" hangingPunct="1">
              <a:lnSpc>
                <a:spcPct val="120000"/>
              </a:lnSpc>
              <a:buFont typeface="Wingdings" panose="05000000000000000000" pitchFamily="2" charset="2"/>
              <a:buNone/>
            </a:pPr>
            <a:r>
              <a:rPr lang="en-US" altLang="zh-CN" sz="1852" dirty="0">
                <a:latin typeface="华文中宋" panose="02010600040101010101" pitchFamily="2" charset="-122"/>
                <a:ea typeface="华文中宋" panose="02010600040101010101" pitchFamily="2" charset="-122"/>
              </a:rPr>
              <a:t>        </a:t>
            </a:r>
            <a:r>
              <a:rPr lang="en-US" altLang="zh-CN" sz="1852" dirty="0">
                <a:solidFill>
                  <a:srgbClr val="FF0000"/>
                </a:solidFill>
                <a:latin typeface="华文中宋" panose="02010600040101010101" pitchFamily="2" charset="-122"/>
                <a:ea typeface="华文中宋" panose="02010600040101010101" pitchFamily="2" charset="-122"/>
              </a:rPr>
              <a:t>ALTER TABLE Student</a:t>
            </a:r>
          </a:p>
          <a:p>
            <a:pPr eaLnBrk="1" hangingPunct="1">
              <a:lnSpc>
                <a:spcPct val="120000"/>
              </a:lnSpc>
              <a:buFont typeface="Wingdings" panose="05000000000000000000" pitchFamily="2" charset="2"/>
              <a:buNone/>
            </a:pPr>
            <a:r>
              <a:rPr lang="en-US" altLang="zh-CN" sz="1852" dirty="0">
                <a:solidFill>
                  <a:srgbClr val="FF0000"/>
                </a:solidFill>
                <a:latin typeface="华文中宋" panose="02010600040101010101" pitchFamily="2" charset="-122"/>
                <a:ea typeface="华文中宋" panose="02010600040101010101" pitchFamily="2" charset="-122"/>
              </a:rPr>
              <a:t>        ADD CONSTRAINT C1 CHECK </a:t>
            </a:r>
            <a:r>
              <a:rPr lang="zh-CN" altLang="en-US" sz="1852" dirty="0">
                <a:solidFill>
                  <a:srgbClr val="FF0000"/>
                </a:solidFill>
                <a:latin typeface="华文中宋" panose="02010600040101010101" pitchFamily="2" charset="-122"/>
                <a:ea typeface="华文中宋" panose="02010600040101010101" pitchFamily="2" charset="-122"/>
              </a:rPr>
              <a:t>(</a:t>
            </a:r>
            <a:r>
              <a:rPr lang="en-US" altLang="zh-CN" sz="1852" dirty="0" err="1">
                <a:solidFill>
                  <a:srgbClr val="FF0000"/>
                </a:solidFill>
                <a:latin typeface="华文中宋" panose="02010600040101010101" pitchFamily="2" charset="-122"/>
                <a:ea typeface="华文中宋" panose="02010600040101010101" pitchFamily="2" charset="-122"/>
              </a:rPr>
              <a:t>Sno</a:t>
            </a:r>
            <a:r>
              <a:rPr lang="en-US" altLang="zh-CN" sz="1852" dirty="0">
                <a:solidFill>
                  <a:srgbClr val="FF0000"/>
                </a:solidFill>
                <a:latin typeface="华文中宋" panose="02010600040101010101" pitchFamily="2" charset="-122"/>
                <a:ea typeface="华文中宋" panose="02010600040101010101" pitchFamily="2" charset="-122"/>
              </a:rPr>
              <a:t> BETWEEN 900000 AND 999999</a:t>
            </a:r>
            <a:r>
              <a:rPr lang="zh-CN" altLang="en-US" sz="1852" dirty="0">
                <a:solidFill>
                  <a:srgbClr val="FF0000"/>
                </a:solidFill>
                <a:latin typeface="华文中宋" panose="02010600040101010101" pitchFamily="2" charset="-122"/>
                <a:ea typeface="华文中宋" panose="02010600040101010101" pitchFamily="2" charset="-122"/>
              </a:rPr>
              <a:t>),</a:t>
            </a:r>
          </a:p>
          <a:p>
            <a:pPr eaLnBrk="1" hangingPunct="1">
              <a:lnSpc>
                <a:spcPct val="120000"/>
              </a:lnSpc>
              <a:buFont typeface="Wingdings" panose="05000000000000000000" pitchFamily="2" charset="2"/>
              <a:buNone/>
            </a:pPr>
            <a:r>
              <a:rPr lang="zh-CN" altLang="en-US" sz="1852" dirty="0">
                <a:latin typeface="华文中宋" panose="02010600040101010101" pitchFamily="2" charset="-122"/>
                <a:ea typeface="华文中宋" panose="02010600040101010101" pitchFamily="2" charset="-122"/>
              </a:rPr>
              <a:t>        </a:t>
            </a:r>
            <a:r>
              <a:rPr lang="en-US" altLang="zh-CN" sz="1852" dirty="0">
                <a:latin typeface="华文中宋" panose="02010600040101010101" pitchFamily="2" charset="-122"/>
                <a:ea typeface="华文中宋" panose="02010600040101010101" pitchFamily="2" charset="-122"/>
              </a:rPr>
              <a:t>ALTER TABLE Student</a:t>
            </a:r>
          </a:p>
          <a:p>
            <a:pPr eaLnBrk="1" hangingPunct="1">
              <a:lnSpc>
                <a:spcPct val="120000"/>
              </a:lnSpc>
              <a:buFont typeface="Wingdings" panose="05000000000000000000" pitchFamily="2" charset="2"/>
              <a:buNone/>
            </a:pPr>
            <a:r>
              <a:rPr lang="en-US" altLang="zh-CN" sz="1852" dirty="0">
                <a:latin typeface="华文中宋" panose="02010600040101010101" pitchFamily="2" charset="-122"/>
                <a:ea typeface="华文中宋" panose="02010600040101010101" pitchFamily="2" charset="-122"/>
              </a:rPr>
              <a:t>        DROP CONSTRAINT C3</a:t>
            </a:r>
          </a:p>
          <a:p>
            <a:pPr eaLnBrk="1" hangingPunct="1">
              <a:lnSpc>
                <a:spcPct val="120000"/>
              </a:lnSpc>
              <a:buFont typeface="Wingdings" panose="05000000000000000000" pitchFamily="2" charset="2"/>
              <a:buNone/>
            </a:pPr>
            <a:r>
              <a:rPr lang="en-US" altLang="zh-CN" sz="1852" dirty="0">
                <a:latin typeface="华文中宋" panose="02010600040101010101" pitchFamily="2" charset="-122"/>
                <a:ea typeface="华文中宋" panose="02010600040101010101" pitchFamily="2" charset="-122"/>
              </a:rPr>
              <a:t>        </a:t>
            </a:r>
            <a:r>
              <a:rPr lang="en-US" altLang="zh-CN" sz="1852" dirty="0">
                <a:solidFill>
                  <a:srgbClr val="FF0000"/>
                </a:solidFill>
                <a:latin typeface="华文中宋" panose="02010600040101010101" pitchFamily="2" charset="-122"/>
                <a:ea typeface="华文中宋" panose="02010600040101010101" pitchFamily="2" charset="-122"/>
              </a:rPr>
              <a:t>ALTER TABLE Student</a:t>
            </a:r>
          </a:p>
          <a:p>
            <a:pPr eaLnBrk="1" hangingPunct="1">
              <a:lnSpc>
                <a:spcPct val="120000"/>
              </a:lnSpc>
              <a:buFont typeface="Wingdings" panose="05000000000000000000" pitchFamily="2" charset="2"/>
              <a:buNone/>
            </a:pPr>
            <a:r>
              <a:rPr lang="en-US" altLang="zh-CN" sz="1852" dirty="0">
                <a:solidFill>
                  <a:srgbClr val="FF0000"/>
                </a:solidFill>
                <a:latin typeface="华文中宋" panose="02010600040101010101" pitchFamily="2" charset="-122"/>
                <a:ea typeface="华文中宋" panose="02010600040101010101" pitchFamily="2" charset="-122"/>
              </a:rPr>
              <a:t>        ADD CONSTRAINT C3 CHECK</a:t>
            </a:r>
            <a:r>
              <a:rPr lang="zh-CN" altLang="en-US" sz="1852" dirty="0">
                <a:solidFill>
                  <a:srgbClr val="FF0000"/>
                </a:solidFill>
                <a:latin typeface="华文中宋" panose="02010600040101010101" pitchFamily="2" charset="-122"/>
                <a:ea typeface="华文中宋" panose="02010600040101010101" pitchFamily="2" charset="-122"/>
              </a:rPr>
              <a:t>(</a:t>
            </a:r>
            <a:r>
              <a:rPr lang="en-US" altLang="zh-CN" sz="1852" dirty="0">
                <a:solidFill>
                  <a:srgbClr val="FF0000"/>
                </a:solidFill>
                <a:latin typeface="华文中宋" panose="02010600040101010101" pitchFamily="2" charset="-122"/>
                <a:ea typeface="华文中宋" panose="02010600040101010101" pitchFamily="2" charset="-122"/>
              </a:rPr>
              <a:t>Sage &lt; 40</a:t>
            </a:r>
            <a:r>
              <a:rPr lang="zh-CN" altLang="en-US" sz="1852" dirty="0">
                <a:solidFill>
                  <a:srgbClr val="FF0000"/>
                </a:solidFill>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2533648129"/>
      </p:ext>
    </p:extLst>
  </p:cSld>
  <p:clrMapOvr>
    <a:masterClrMapping/>
  </p:clrMapOvr>
  <p:transition spd="slow" advTm="109595">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82157FA9-DE9E-4222-B7B6-6FB1AC4A13E2}"/>
              </a:ext>
            </a:extLst>
          </p:cNvPr>
          <p:cNvSpPr/>
          <p:nvPr/>
        </p:nvSpPr>
        <p:spPr>
          <a:xfrm>
            <a:off x="5440040" y="1561247"/>
            <a:ext cx="4176464" cy="2592505"/>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b="1" dirty="0">
                <a:solidFill>
                  <a:srgbClr val="002060"/>
                </a:solidFill>
                <a:latin typeface="微软雅黑" panose="020B0503020204020204" pitchFamily="34" charset="-122"/>
                <a:ea typeface="微软雅黑" panose="020B0503020204020204" pitchFamily="34" charset="-122"/>
              </a:rPr>
              <a:t>实体完整性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b="1" dirty="0">
                <a:solidFill>
                  <a:srgbClr val="002060"/>
                </a:solidFill>
                <a:latin typeface="微软雅黑" panose="020B0503020204020204" pitchFamily="34" charset="-122"/>
                <a:ea typeface="微软雅黑" panose="020B0503020204020204" pitchFamily="34" charset="-122"/>
              </a:rPr>
              <a:t>参照完整性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b="1" dirty="0">
                <a:solidFill>
                  <a:srgbClr val="002060"/>
                </a:solidFill>
                <a:latin typeface="微软雅黑" panose="020B0503020204020204" pitchFamily="34" charset="-122"/>
                <a:ea typeface="微软雅黑" panose="020B0503020204020204" pitchFamily="34" charset="-122"/>
              </a:rPr>
              <a:t>用户定义的完整性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b="1" dirty="0">
                <a:solidFill>
                  <a:srgbClr val="002060"/>
                </a:solidFill>
                <a:latin typeface="微软雅黑" panose="020B0503020204020204" pitchFamily="34" charset="-122"/>
                <a:ea typeface="微软雅黑" panose="020B0503020204020204" pitchFamily="34" charset="-122"/>
              </a:rPr>
              <a:t>完整性约束命名字</a:t>
            </a:r>
            <a:endParaRPr lang="en-US" altLang="zh-CN" sz="2000" b="1" dirty="0">
              <a:solidFill>
                <a:srgbClr val="002060"/>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b="1" dirty="0">
                <a:solidFill>
                  <a:srgbClr val="002060"/>
                </a:solidFill>
                <a:latin typeface="微软雅黑" panose="020B0503020204020204" pitchFamily="34" charset="-122"/>
                <a:ea typeface="微软雅黑" panose="020B0503020204020204" pitchFamily="34" charset="-122"/>
              </a:rPr>
              <a:t>触发器</a:t>
            </a:r>
          </a:p>
        </p:txBody>
      </p:sp>
      <p:cxnSp>
        <p:nvCxnSpPr>
          <p:cNvPr id="16" name="直接连接符 15">
            <a:extLst>
              <a:ext uri="{FF2B5EF4-FFF2-40B4-BE49-F238E27FC236}">
                <a16:creationId xmlns:a16="http://schemas.microsoft.com/office/drawing/2014/main" id="{422FFDAD-07DB-4024-A5CB-5496770487DC}"/>
              </a:ext>
            </a:extLst>
          </p:cNvPr>
          <p:cNvCxnSpPr>
            <a:cxnSpLocks/>
          </p:cNvCxnSpPr>
          <p:nvPr/>
        </p:nvCxnSpPr>
        <p:spPr>
          <a:xfrm>
            <a:off x="5553060" y="4126893"/>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61E9839-A4F8-7B07-D2CF-65E7E7CC51D2}"/>
              </a:ext>
            </a:extLst>
          </p:cNvPr>
          <p:cNvSpPr txBox="1"/>
          <p:nvPr/>
        </p:nvSpPr>
        <p:spPr>
          <a:xfrm>
            <a:off x="975544" y="769268"/>
            <a:ext cx="3672408" cy="2123658"/>
          </a:xfrm>
          <a:prstGeom prst="rect">
            <a:avLst/>
          </a:prstGeom>
          <a:noFill/>
        </p:spPr>
        <p:txBody>
          <a:bodyPr wrap="square" rtlCol="0">
            <a:spAutoFit/>
          </a:bodyPr>
          <a:lstStyle/>
          <a:p>
            <a:r>
              <a:rPr lang="zh-CN" altLang="en-US" sz="4400" b="1" dirty="0">
                <a:solidFill>
                  <a:srgbClr val="FF0000"/>
                </a:solidFill>
                <a:highlight>
                  <a:srgbClr val="FFFF00"/>
                </a:highlight>
              </a:rPr>
              <a:t>这之后没讲，应该不考，不用看</a:t>
            </a:r>
          </a:p>
        </p:txBody>
      </p:sp>
    </p:spTree>
    <p:extLst>
      <p:ext uri="{BB962C8B-B14F-4D97-AF65-F5344CB8AC3E}">
        <p14:creationId xmlns:p14="http://schemas.microsoft.com/office/powerpoint/2010/main" val="2133569324"/>
      </p:ext>
    </p:extLst>
  </p:cSld>
  <p:clrMapOvr>
    <a:masterClrMapping/>
  </p:clrMapOvr>
  <p:transition spd="slow" advTm="77506">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Rot="1" noChangeArrowheads="1"/>
          </p:cNvSpPr>
          <p:nvPr>
            <p:ph type="title"/>
          </p:nvPr>
        </p:nvSpPr>
        <p:spPr/>
        <p:txBody>
          <a:bodyPr anchor="ctr"/>
          <a:lstStyle/>
          <a:p>
            <a:pPr eaLnBrk="1" hangingPunct="1"/>
            <a:r>
              <a:rPr lang="zh-CN" altLang="en-US"/>
              <a:t>触发器</a:t>
            </a:r>
          </a:p>
        </p:txBody>
      </p:sp>
      <p:sp>
        <p:nvSpPr>
          <p:cNvPr id="56324" name="Rectangle 3"/>
          <p:cNvSpPr>
            <a:spLocks noGrp="1" noRot="1" noChangeArrowheads="1"/>
          </p:cNvSpPr>
          <p:nvPr>
            <p:ph sz="quarter" idx="10"/>
          </p:nvPr>
        </p:nvSpPr>
        <p:spPr/>
        <p:txBody>
          <a:bodyPr/>
          <a:lstStyle/>
          <a:p>
            <a:pPr eaLnBrk="1" hangingPunct="1">
              <a:lnSpc>
                <a:spcPct val="130000"/>
              </a:lnSpc>
            </a:pPr>
            <a:r>
              <a:rPr lang="zh-CN" altLang="en-US" dirty="0"/>
              <a:t>触发器是用编程的方法实现复杂的商业规则，它可以实现一般的数据完整性约束实现不了的复杂的完整性约束</a:t>
            </a:r>
          </a:p>
          <a:p>
            <a:pPr eaLnBrk="1" hangingPunct="1">
              <a:lnSpc>
                <a:spcPct val="130000"/>
              </a:lnSpc>
            </a:pPr>
            <a:r>
              <a:rPr lang="zh-CN" altLang="en-US" dirty="0"/>
              <a:t>不需要由用户调用执行，而是当用户对表中的数据进行</a:t>
            </a:r>
            <a:r>
              <a:rPr lang="en-US" altLang="zh-CN" dirty="0"/>
              <a:t>UPDATE</a:t>
            </a:r>
            <a:r>
              <a:rPr lang="zh-CN" altLang="en-US" dirty="0"/>
              <a:t>、</a:t>
            </a:r>
            <a:r>
              <a:rPr lang="en-US" altLang="zh-CN" dirty="0"/>
              <a:t>INSERT</a:t>
            </a:r>
            <a:r>
              <a:rPr lang="zh-CN" altLang="en-US" dirty="0"/>
              <a:t>或</a:t>
            </a:r>
            <a:r>
              <a:rPr lang="en-US" altLang="zh-CN" dirty="0"/>
              <a:t>DELETE</a:t>
            </a:r>
            <a:r>
              <a:rPr lang="zh-CN" altLang="en-US" dirty="0"/>
              <a:t>操作时自动触发执行的。</a:t>
            </a:r>
            <a:endParaRPr lang="zh-CN" altLang="en-US" sz="2592" dirty="0"/>
          </a:p>
          <a:p>
            <a:pPr eaLnBrk="1" hangingPunct="1">
              <a:lnSpc>
                <a:spcPct val="130000"/>
              </a:lnSpc>
            </a:pPr>
            <a:endParaRPr lang="en-US" altLang="zh-CN" dirty="0"/>
          </a:p>
        </p:txBody>
      </p:sp>
    </p:spTree>
    <p:extLst>
      <p:ext uri="{BB962C8B-B14F-4D97-AF65-F5344CB8AC3E}">
        <p14:creationId xmlns:p14="http://schemas.microsoft.com/office/powerpoint/2010/main" val="1607802162"/>
      </p:ext>
    </p:extLst>
  </p:cSld>
  <p:clrMapOvr>
    <a:masterClrMapping/>
  </p:clrMapOvr>
  <p:transition spd="slow" advTm="109595">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页脚占位符 4"/>
          <p:cNvSpPr txBox="1">
            <a:spLocks noGrp="1" noChangeArrowheads="1"/>
          </p:cNvSpPr>
          <p:nvPr/>
        </p:nvSpPr>
        <p:spPr bwMode="auto">
          <a:xfrm>
            <a:off x="5679723" y="5591530"/>
            <a:ext cx="3333750" cy="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97" b="1">
              <a:solidFill>
                <a:srgbClr val="F03628"/>
              </a:solidFill>
            </a:endParaRPr>
          </a:p>
        </p:txBody>
      </p:sp>
      <p:sp>
        <p:nvSpPr>
          <p:cNvPr id="57347" name="Rectangle 2"/>
          <p:cNvSpPr>
            <a:spLocks noGrp="1" noChangeArrowheads="1"/>
          </p:cNvSpPr>
          <p:nvPr>
            <p:ph type="title"/>
          </p:nvPr>
        </p:nvSpPr>
        <p:spPr/>
        <p:txBody>
          <a:bodyPr anchor="ctr"/>
          <a:lstStyle/>
          <a:p>
            <a:pPr eaLnBrk="1" hangingPunct="1"/>
            <a:r>
              <a:rPr lang="zh-CN" altLang="zh-CN"/>
              <a:t>触发器</a:t>
            </a:r>
          </a:p>
        </p:txBody>
      </p:sp>
      <p:sp>
        <p:nvSpPr>
          <p:cNvPr id="57348" name="Rectangle 3"/>
          <p:cNvSpPr>
            <a:spLocks noGrp="1" noChangeArrowheads="1"/>
          </p:cNvSpPr>
          <p:nvPr>
            <p:ph sz="quarter" idx="10"/>
          </p:nvPr>
        </p:nvSpPr>
        <p:spPr/>
        <p:txBody>
          <a:bodyPr/>
          <a:lstStyle/>
          <a:p>
            <a:pPr marL="0" indent="0" eaLnBrk="1" hangingPunct="1">
              <a:lnSpc>
                <a:spcPct val="130000"/>
              </a:lnSpc>
              <a:buNone/>
            </a:pPr>
            <a:r>
              <a:rPr lang="zh-CN" altLang="en-US" dirty="0"/>
              <a:t>触发器（</a:t>
            </a:r>
            <a:r>
              <a:rPr lang="en-US" altLang="zh-CN" dirty="0"/>
              <a:t>Trigger</a:t>
            </a:r>
            <a:r>
              <a:rPr lang="zh-CN" altLang="en-US" dirty="0"/>
              <a:t>）是用户定义在关系表上的由</a:t>
            </a:r>
            <a:r>
              <a:rPr lang="zh-CN" altLang="en-US" b="1" dirty="0">
                <a:solidFill>
                  <a:srgbClr val="FF0000"/>
                </a:solidFill>
              </a:rPr>
              <a:t>事件驱动</a:t>
            </a:r>
            <a:r>
              <a:rPr lang="zh-CN" altLang="en-US" dirty="0"/>
              <a:t>的特殊过程</a:t>
            </a:r>
          </a:p>
          <a:p>
            <a:pPr eaLnBrk="1" hangingPunct="1">
              <a:lnSpc>
                <a:spcPct val="120000"/>
              </a:lnSpc>
            </a:pPr>
            <a:r>
              <a:rPr lang="zh-CN" altLang="en-US" sz="1800" b="0" dirty="0">
                <a:latin typeface="华文中宋" panose="02010600040101010101" pitchFamily="2" charset="-122"/>
                <a:ea typeface="华文中宋" panose="02010600040101010101" pitchFamily="2" charset="-122"/>
              </a:rPr>
              <a:t>触发器保存在数据库服务器中</a:t>
            </a:r>
            <a:endParaRPr lang="en-US" altLang="zh-CN" sz="1800" b="0" dirty="0">
              <a:latin typeface="华文中宋" panose="02010600040101010101" pitchFamily="2" charset="-122"/>
              <a:ea typeface="华文中宋" panose="02010600040101010101" pitchFamily="2" charset="-122"/>
            </a:endParaRPr>
          </a:p>
          <a:p>
            <a:pPr eaLnBrk="1" hangingPunct="1">
              <a:lnSpc>
                <a:spcPct val="120000"/>
              </a:lnSpc>
            </a:pPr>
            <a:r>
              <a:rPr lang="zh-CN" altLang="en-US" sz="1800" b="0" dirty="0">
                <a:latin typeface="华文中宋" panose="02010600040101010101" pitchFamily="2" charset="-122"/>
                <a:ea typeface="华文中宋" panose="02010600040101010101" pitchFamily="2" charset="-122"/>
              </a:rPr>
              <a:t>任何用户对表的增、删、改操作均由服务器自动激活相应的触发器</a:t>
            </a:r>
          </a:p>
          <a:p>
            <a:pPr>
              <a:lnSpc>
                <a:spcPct val="120000"/>
              </a:lnSpc>
            </a:pPr>
            <a:r>
              <a:rPr lang="zh-CN" altLang="en-US" sz="1800" b="0" dirty="0">
                <a:latin typeface="华文中宋" panose="02010600040101010101" pitchFamily="2" charset="-122"/>
                <a:ea typeface="华文中宋" panose="02010600040101010101" pitchFamily="2" charset="-122"/>
              </a:rPr>
              <a:t>触发器可以实施更为复杂的检查和操作，具有更精细和更强大的数据控制能力 </a:t>
            </a:r>
          </a:p>
        </p:txBody>
      </p:sp>
    </p:spTree>
    <p:extLst>
      <p:ext uri="{BB962C8B-B14F-4D97-AF65-F5344CB8AC3E}">
        <p14:creationId xmlns:p14="http://schemas.microsoft.com/office/powerpoint/2010/main" val="3034304505"/>
      </p:ext>
    </p:extLst>
  </p:cSld>
  <p:clrMapOvr>
    <a:masterClrMapping/>
  </p:clrMapOvr>
  <p:transition spd="slow" advTm="109595">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Rot="1" noChangeArrowheads="1"/>
          </p:cNvSpPr>
          <p:nvPr>
            <p:ph type="title"/>
          </p:nvPr>
        </p:nvSpPr>
        <p:spPr/>
        <p:txBody>
          <a:bodyPr anchor="ctr"/>
          <a:lstStyle/>
          <a:p>
            <a:pPr eaLnBrk="1" hangingPunct="1"/>
            <a:r>
              <a:rPr lang="zh-CN" altLang="en-US"/>
              <a:t>定义触发器</a:t>
            </a:r>
          </a:p>
        </p:txBody>
      </p:sp>
      <p:sp>
        <p:nvSpPr>
          <p:cNvPr id="50180" name="Rectangle 3"/>
          <p:cNvSpPr>
            <a:spLocks noGrp="1" noRot="1" noChangeArrowheads="1"/>
          </p:cNvSpPr>
          <p:nvPr>
            <p:ph sz="quarter" idx="10"/>
          </p:nvPr>
        </p:nvSpPr>
        <p:spPr/>
        <p:txBody>
          <a:bodyPr/>
          <a:lstStyle/>
          <a:p>
            <a:pPr marL="0" indent="0" eaLnBrk="1" hangingPunct="1">
              <a:lnSpc>
                <a:spcPct val="130000"/>
              </a:lnSpc>
              <a:buNone/>
            </a:pPr>
            <a:r>
              <a:rPr lang="en-US" altLang="zh-CN" dirty="0"/>
              <a:t>CREATE TRIGGER</a:t>
            </a:r>
            <a:r>
              <a:rPr lang="zh-CN" altLang="en-US" dirty="0"/>
              <a:t>语法格式：</a:t>
            </a:r>
          </a:p>
          <a:p>
            <a:pPr marL="0" indent="0" eaLnBrk="1" hangingPunct="1">
              <a:lnSpc>
                <a:spcPct val="130000"/>
              </a:lnSpc>
              <a:buNone/>
            </a:pPr>
            <a:endParaRPr lang="en-US" altLang="zh-CN" sz="400" dirty="0"/>
          </a:p>
          <a:p>
            <a:pPr marL="0" indent="0" eaLnBrk="1" hangingPunct="1">
              <a:lnSpc>
                <a:spcPct val="130000"/>
              </a:lnSpc>
              <a:buNone/>
            </a:pPr>
            <a:r>
              <a:rPr lang="en-US" altLang="zh-CN" sz="2000" dirty="0">
                <a:latin typeface="华文中宋" panose="02010600040101010101" pitchFamily="2" charset="-122"/>
                <a:ea typeface="华文中宋" panose="02010600040101010101" pitchFamily="2" charset="-122"/>
              </a:rPr>
              <a:t>CREATE TRIGGER &lt;</a:t>
            </a:r>
            <a:r>
              <a:rPr lang="zh-CN" altLang="en-US" sz="2000" dirty="0">
                <a:latin typeface="华文中宋" panose="02010600040101010101" pitchFamily="2" charset="-122"/>
                <a:ea typeface="华文中宋" panose="02010600040101010101" pitchFamily="2" charset="-122"/>
              </a:rPr>
              <a:t>触发器名</a:t>
            </a:r>
            <a:r>
              <a:rPr lang="en-US" altLang="zh-CN" sz="2000" dirty="0">
                <a:latin typeface="华文中宋" panose="02010600040101010101" pitchFamily="2" charset="-122"/>
                <a:ea typeface="华文中宋" panose="02010600040101010101" pitchFamily="2" charset="-122"/>
              </a:rPr>
              <a:t>&gt;  </a:t>
            </a:r>
          </a:p>
          <a:p>
            <a:pPr marL="0" indent="0" eaLnBrk="1" hangingPunct="1">
              <a:lnSpc>
                <a:spcPct val="130000"/>
              </a:lnSpc>
              <a:buNone/>
            </a:pPr>
            <a:r>
              <a:rPr 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 BEFORE | AFTER} &lt;</a:t>
            </a:r>
            <a:r>
              <a:rPr lang="zh-CN" altLang="en-US" sz="2000" dirty="0">
                <a:latin typeface="华文中宋" panose="02010600040101010101" pitchFamily="2" charset="-122"/>
                <a:ea typeface="华文中宋" panose="02010600040101010101" pitchFamily="2" charset="-122"/>
              </a:rPr>
              <a:t>触发事件</a:t>
            </a:r>
            <a:r>
              <a:rPr lang="en-US" altLang="zh-CN" sz="2000" dirty="0">
                <a:latin typeface="华文中宋" panose="02010600040101010101" pitchFamily="2" charset="-122"/>
                <a:ea typeface="华文中宋" panose="02010600040101010101" pitchFamily="2" charset="-122"/>
              </a:rPr>
              <a:t>&gt; ON &lt;</a:t>
            </a:r>
            <a:r>
              <a:rPr lang="zh-CN" altLang="en-US" sz="2000" dirty="0">
                <a:latin typeface="华文中宋" panose="02010600040101010101" pitchFamily="2" charset="-122"/>
                <a:ea typeface="华文中宋" panose="02010600040101010101" pitchFamily="2" charset="-122"/>
              </a:rPr>
              <a:t>表名</a:t>
            </a:r>
            <a:r>
              <a:rPr lang="en-US" altLang="zh-CN" sz="2000" dirty="0">
                <a:latin typeface="华文中宋" panose="02010600040101010101" pitchFamily="2" charset="-122"/>
                <a:ea typeface="华文中宋" panose="02010600040101010101" pitchFamily="2" charset="-122"/>
              </a:rPr>
              <a:t>&gt;</a:t>
            </a:r>
          </a:p>
          <a:p>
            <a:pPr marL="0" indent="0" eaLnBrk="1" hangingPunct="1">
              <a:lnSpc>
                <a:spcPct val="130000"/>
              </a:lnSpc>
              <a:buNone/>
            </a:pPr>
            <a:r>
              <a:rPr lang="en-US" altLang="zh-CN" sz="2000" dirty="0">
                <a:latin typeface="华文中宋" panose="02010600040101010101" pitchFamily="2" charset="-122"/>
                <a:ea typeface="华文中宋" panose="02010600040101010101" pitchFamily="2" charset="-122"/>
              </a:rPr>
              <a:t>REFERENCING NEW|OLD ROW AS&lt;</a:t>
            </a:r>
            <a:r>
              <a:rPr lang="zh-CN" altLang="en-US" sz="2000" dirty="0">
                <a:latin typeface="华文中宋" panose="02010600040101010101" pitchFamily="2" charset="-122"/>
                <a:ea typeface="华文中宋" panose="02010600040101010101" pitchFamily="2" charset="-122"/>
              </a:rPr>
              <a:t>变量</a:t>
            </a:r>
            <a:r>
              <a:rPr lang="en-US" altLang="zh-CN" sz="2000" dirty="0">
                <a:latin typeface="华文中宋" panose="02010600040101010101" pitchFamily="2" charset="-122"/>
                <a:ea typeface="华文中宋" panose="02010600040101010101" pitchFamily="2" charset="-122"/>
              </a:rPr>
              <a:t>&gt;</a:t>
            </a:r>
            <a:endParaRPr lang="zh-CN" altLang="en-US" sz="2000" dirty="0">
              <a:latin typeface="华文中宋" panose="02010600040101010101" pitchFamily="2" charset="-122"/>
              <a:ea typeface="华文中宋" panose="02010600040101010101" pitchFamily="2" charset="-122"/>
            </a:endParaRPr>
          </a:p>
          <a:p>
            <a:pPr marL="0" indent="0" eaLnBrk="1" hangingPunct="1">
              <a:lnSpc>
                <a:spcPct val="130000"/>
              </a:lnSpc>
              <a:buNone/>
            </a:pPr>
            <a:r>
              <a:rPr lang="en-US" altLang="zh-CN" sz="2000" dirty="0">
                <a:latin typeface="华文中宋" panose="02010600040101010101" pitchFamily="2" charset="-122"/>
                <a:ea typeface="华文中宋" panose="02010600040101010101" pitchFamily="2" charset="-122"/>
              </a:rPr>
              <a:t>FOR EACH  {ROW | STATEMENT }</a:t>
            </a:r>
          </a:p>
          <a:p>
            <a:pPr marL="0" indent="0" eaLnBrk="1" hangingPunct="1">
              <a:lnSpc>
                <a:spcPct val="130000"/>
              </a:lnSpc>
              <a:buNone/>
            </a:pPr>
            <a:r>
              <a:rPr lang="en-US" altLang="zh-CN" sz="2000" dirty="0">
                <a:latin typeface="华文中宋" panose="02010600040101010101" pitchFamily="2" charset="-122"/>
                <a:ea typeface="华文中宋" panose="02010600040101010101" pitchFamily="2" charset="-122"/>
              </a:rPr>
              <a:t> [WHEN &lt;</a:t>
            </a:r>
            <a:r>
              <a:rPr lang="zh-CN" altLang="en-US" sz="2000" dirty="0">
                <a:latin typeface="华文中宋" panose="02010600040101010101" pitchFamily="2" charset="-122"/>
                <a:ea typeface="华文中宋" panose="02010600040101010101" pitchFamily="2" charset="-122"/>
              </a:rPr>
              <a:t>触发条件</a:t>
            </a:r>
            <a:r>
              <a:rPr lang="en-US" altLang="zh-CN" sz="2000" dirty="0">
                <a:latin typeface="华文中宋" panose="02010600040101010101" pitchFamily="2" charset="-122"/>
                <a:ea typeface="华文中宋" panose="02010600040101010101" pitchFamily="2" charset="-122"/>
              </a:rPr>
              <a:t>&gt;]&lt;</a:t>
            </a:r>
            <a:r>
              <a:rPr lang="zh-CN" altLang="en-US" sz="2000" dirty="0">
                <a:latin typeface="华文中宋" panose="02010600040101010101" pitchFamily="2" charset="-122"/>
                <a:ea typeface="华文中宋" panose="02010600040101010101" pitchFamily="2" charset="-122"/>
              </a:rPr>
              <a:t>触发动作体</a:t>
            </a:r>
            <a:r>
              <a:rPr lang="en-US" altLang="zh-CN" sz="2000" dirty="0">
                <a:latin typeface="华文中宋" panose="02010600040101010101" pitchFamily="2" charset="-122"/>
                <a:ea typeface="华文中宋" panose="02010600040101010101" pitchFamily="2" charset="-122"/>
              </a:rPr>
              <a:t>&gt;</a:t>
            </a:r>
          </a:p>
        </p:txBody>
      </p:sp>
    </p:spTree>
    <p:extLst>
      <p:ext uri="{BB962C8B-B14F-4D97-AF65-F5344CB8AC3E}">
        <p14:creationId xmlns:p14="http://schemas.microsoft.com/office/powerpoint/2010/main" val="3730337473"/>
      </p:ext>
    </p:extLst>
  </p:cSld>
  <p:clrMapOvr>
    <a:masterClrMapping/>
  </p:clrMapOvr>
  <p:transition spd="slow" advTm="109595">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82157FA9-DE9E-4222-B7B6-6FB1AC4A13E2}"/>
              </a:ext>
            </a:extLst>
          </p:cNvPr>
          <p:cNvSpPr/>
          <p:nvPr/>
        </p:nvSpPr>
        <p:spPr>
          <a:xfrm>
            <a:off x="5440040" y="1561247"/>
            <a:ext cx="4176464" cy="2592505"/>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b="1" dirty="0">
                <a:solidFill>
                  <a:srgbClr val="002060"/>
                </a:solidFill>
                <a:latin typeface="微软雅黑" panose="020B0503020204020204" pitchFamily="34" charset="-122"/>
                <a:ea typeface="微软雅黑" panose="020B0503020204020204" pitchFamily="34" charset="-122"/>
              </a:rPr>
              <a:t>实体完整性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b="1" dirty="0">
                <a:solidFill>
                  <a:srgbClr val="002060"/>
                </a:solidFill>
                <a:latin typeface="微软雅黑" panose="020B0503020204020204" pitchFamily="34" charset="-122"/>
                <a:ea typeface="微软雅黑" panose="020B0503020204020204" pitchFamily="34" charset="-122"/>
              </a:rPr>
              <a:t>参照完整性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b="1" dirty="0">
                <a:solidFill>
                  <a:srgbClr val="002060"/>
                </a:solidFill>
                <a:latin typeface="微软雅黑" panose="020B0503020204020204" pitchFamily="34" charset="-122"/>
                <a:ea typeface="微软雅黑" panose="020B0503020204020204" pitchFamily="34" charset="-122"/>
              </a:rPr>
              <a:t>用户定义的完整性</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b="1" dirty="0">
                <a:solidFill>
                  <a:srgbClr val="002060"/>
                </a:solidFill>
                <a:latin typeface="微软雅黑" panose="020B0503020204020204" pitchFamily="34" charset="-122"/>
                <a:ea typeface="微软雅黑" panose="020B0503020204020204" pitchFamily="34" charset="-122"/>
              </a:rPr>
              <a:t>完整性约束命名字</a:t>
            </a:r>
            <a:endParaRPr lang="en-US" altLang="zh-CN" sz="2000" b="1" dirty="0">
              <a:solidFill>
                <a:srgbClr val="002060"/>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b="1" dirty="0">
                <a:solidFill>
                  <a:srgbClr val="002060"/>
                </a:solidFill>
                <a:latin typeface="微软雅黑" panose="020B0503020204020204" pitchFamily="34" charset="-122"/>
                <a:ea typeface="微软雅黑" panose="020B0503020204020204" pitchFamily="34" charset="-122"/>
              </a:rPr>
              <a:t>触发器</a:t>
            </a:r>
          </a:p>
        </p:txBody>
      </p:sp>
      <p:cxnSp>
        <p:nvCxnSpPr>
          <p:cNvPr id="16" name="直接连接符 15">
            <a:extLst>
              <a:ext uri="{FF2B5EF4-FFF2-40B4-BE49-F238E27FC236}">
                <a16:creationId xmlns:a16="http://schemas.microsoft.com/office/drawing/2014/main" id="{422FFDAD-07DB-4024-A5CB-5496770487DC}"/>
              </a:ext>
            </a:extLst>
          </p:cNvPr>
          <p:cNvCxnSpPr>
            <a:cxnSpLocks/>
          </p:cNvCxnSpPr>
          <p:nvPr/>
        </p:nvCxnSpPr>
        <p:spPr>
          <a:xfrm>
            <a:off x="5535295" y="2065412"/>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367686"/>
      </p:ext>
    </p:extLst>
  </p:cSld>
  <p:clrMapOvr>
    <a:masterClrMapping/>
  </p:clrMapOvr>
  <p:transition spd="slow" advTm="77506">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5</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触发器</a:t>
            </a:r>
          </a:p>
        </p:txBody>
      </p:sp>
      <p:sp>
        <p:nvSpPr>
          <p:cNvPr id="12" name="矩形 48"/>
          <p:cNvSpPr>
            <a:spLocks noChangeArrowheads="1"/>
          </p:cNvSpPr>
          <p:nvPr/>
        </p:nvSpPr>
        <p:spPr bwMode="auto">
          <a:xfrm>
            <a:off x="4039306" y="2524125"/>
            <a:ext cx="3896431" cy="134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定义触发器 </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激活触发器 </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删除触发器 </a:t>
            </a:r>
            <a:endParaRPr lang="zh-CN" altLang="en-US" sz="20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302350099"/>
      </p:ext>
    </p:extLst>
  </p:cSld>
  <p:clrMapOvr>
    <a:masterClrMapping/>
  </p:clrMapOvr>
  <p:transition spd="slow" advTm="1553">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chor="ctr"/>
          <a:lstStyle/>
          <a:p>
            <a:pPr eaLnBrk="1" hangingPunct="1"/>
            <a:r>
              <a:rPr lang="zh-CN" altLang="en-US"/>
              <a:t>定义触发器的说明</a:t>
            </a:r>
            <a:endParaRPr lang="en-US" altLang="zh-CN"/>
          </a:p>
        </p:txBody>
      </p:sp>
      <p:sp>
        <p:nvSpPr>
          <p:cNvPr id="59395" name="Rectangle 3"/>
          <p:cNvSpPr>
            <a:spLocks noGrp="1" noChangeArrowheads="1"/>
          </p:cNvSpPr>
          <p:nvPr>
            <p:ph sz="quarter" idx="10"/>
          </p:nvPr>
        </p:nvSpPr>
        <p:spPr/>
        <p:txBody>
          <a:bodyPr/>
          <a:lstStyle/>
          <a:p>
            <a:pPr>
              <a:lnSpc>
                <a:spcPct val="150000"/>
              </a:lnSpc>
              <a:buFont typeface="Wingdings" panose="05000000000000000000" pitchFamily="2" charset="2"/>
              <a:buNone/>
            </a:pPr>
            <a:r>
              <a:rPr lang="zh-CN" altLang="en-US" sz="2000"/>
              <a:t>（</a:t>
            </a:r>
            <a:r>
              <a:rPr lang="en-US" altLang="zh-CN" sz="2000"/>
              <a:t>1</a:t>
            </a:r>
            <a:r>
              <a:rPr lang="zh-CN" altLang="en-US" sz="2000"/>
              <a:t>）表的</a:t>
            </a:r>
            <a:r>
              <a:rPr lang="zh-CN" altLang="en-US" sz="2000" b="1">
                <a:solidFill>
                  <a:srgbClr val="FF0000"/>
                </a:solidFill>
              </a:rPr>
              <a:t>拥有者</a:t>
            </a:r>
            <a:r>
              <a:rPr lang="zh-CN" altLang="en-US" sz="2000"/>
              <a:t>才可以在表上创建触发器</a:t>
            </a:r>
          </a:p>
          <a:p>
            <a:pPr>
              <a:lnSpc>
                <a:spcPct val="150000"/>
              </a:lnSpc>
              <a:buFont typeface="Wingdings" panose="05000000000000000000" pitchFamily="2" charset="2"/>
              <a:buNone/>
            </a:pPr>
            <a:r>
              <a:rPr lang="zh-CN" altLang="en-US" sz="2000"/>
              <a:t>（</a:t>
            </a:r>
            <a:r>
              <a:rPr lang="en-US" altLang="zh-CN" sz="2000"/>
              <a:t>2</a:t>
            </a:r>
            <a:r>
              <a:rPr lang="zh-CN" altLang="en-US" sz="2000"/>
              <a:t>）触发器名</a:t>
            </a:r>
          </a:p>
          <a:p>
            <a:pPr lvl="1">
              <a:lnSpc>
                <a:spcPct val="150000"/>
              </a:lnSpc>
              <a:buSzPct val="87000"/>
              <a:buFont typeface="Wingdings" panose="05000000000000000000" pitchFamily="2" charset="2"/>
              <a:buChar char="l"/>
            </a:pPr>
            <a:r>
              <a:rPr lang="zh-CN" altLang="en-US" sz="1556"/>
              <a:t>触发器名可以包含模式名，也可以不包含模式名</a:t>
            </a:r>
          </a:p>
          <a:p>
            <a:pPr lvl="1">
              <a:lnSpc>
                <a:spcPct val="150000"/>
              </a:lnSpc>
              <a:buSzPct val="87000"/>
              <a:buFont typeface="Wingdings" panose="05000000000000000000" pitchFamily="2" charset="2"/>
              <a:buChar char="l"/>
            </a:pPr>
            <a:r>
              <a:rPr lang="zh-CN" altLang="en-US" sz="1556"/>
              <a:t>同一模式下，触发器名必须是唯一的</a:t>
            </a:r>
          </a:p>
          <a:p>
            <a:pPr lvl="1">
              <a:lnSpc>
                <a:spcPct val="150000"/>
              </a:lnSpc>
              <a:buSzPct val="87000"/>
              <a:buFont typeface="Wingdings" panose="05000000000000000000" pitchFamily="2" charset="2"/>
              <a:buChar char="l"/>
            </a:pPr>
            <a:r>
              <a:rPr lang="zh-CN" altLang="en-US" sz="1556"/>
              <a:t>触发器名和表名必须在同一模式下</a:t>
            </a:r>
          </a:p>
          <a:p>
            <a:pPr>
              <a:lnSpc>
                <a:spcPct val="150000"/>
              </a:lnSpc>
              <a:buFont typeface="Wingdings" panose="05000000000000000000" pitchFamily="2" charset="2"/>
              <a:buNone/>
            </a:pPr>
            <a:r>
              <a:rPr lang="zh-CN" altLang="en-US" sz="2000"/>
              <a:t>（</a:t>
            </a:r>
            <a:r>
              <a:rPr lang="en-US" altLang="zh-CN" sz="2000"/>
              <a:t>3</a:t>
            </a:r>
            <a:r>
              <a:rPr lang="zh-CN" altLang="en-US" sz="2000"/>
              <a:t>）表名</a:t>
            </a:r>
          </a:p>
          <a:p>
            <a:pPr lvl="1">
              <a:lnSpc>
                <a:spcPct val="150000"/>
              </a:lnSpc>
              <a:buSzPct val="87000"/>
              <a:buFont typeface="Wingdings" panose="05000000000000000000" pitchFamily="2" charset="2"/>
              <a:buChar char="l"/>
            </a:pPr>
            <a:r>
              <a:rPr lang="zh-CN" altLang="en-US" sz="1556"/>
              <a:t>触发器只能定义在基本表上，不能定义在视图上</a:t>
            </a:r>
            <a:endParaRPr lang="en-US" altLang="zh-CN" sz="1556"/>
          </a:p>
          <a:p>
            <a:pPr lvl="1">
              <a:lnSpc>
                <a:spcPct val="150000"/>
              </a:lnSpc>
              <a:buSzPct val="87000"/>
              <a:buFont typeface="Wingdings" panose="05000000000000000000" pitchFamily="2" charset="2"/>
              <a:buChar char="l"/>
            </a:pPr>
            <a:r>
              <a:rPr lang="zh-CN" altLang="en-US" sz="1556"/>
              <a:t>当基本表的数据发生变化时，将激活定义在该表上相应触发事件的触发器</a:t>
            </a:r>
          </a:p>
        </p:txBody>
      </p:sp>
    </p:spTree>
    <p:extLst>
      <p:ext uri="{BB962C8B-B14F-4D97-AF65-F5344CB8AC3E}">
        <p14:creationId xmlns:p14="http://schemas.microsoft.com/office/powerpoint/2010/main" val="3993637490"/>
      </p:ext>
    </p:extLst>
  </p:cSld>
  <p:clrMapOvr>
    <a:masterClrMapping/>
  </p:clrMapOvr>
  <p:transition spd="slow" advTm="109595">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chor="ctr"/>
          <a:lstStyle/>
          <a:p>
            <a:pPr eaLnBrk="1" hangingPunct="1"/>
            <a:r>
              <a:rPr lang="zh-CN" altLang="en-US"/>
              <a:t>定义触发器的语法说明</a:t>
            </a:r>
            <a:endParaRPr lang="en-US" altLang="zh-CN"/>
          </a:p>
        </p:txBody>
      </p:sp>
      <p:sp>
        <p:nvSpPr>
          <p:cNvPr id="60419" name="Rectangle 3"/>
          <p:cNvSpPr>
            <a:spLocks noGrp="1" noChangeArrowheads="1"/>
          </p:cNvSpPr>
          <p:nvPr>
            <p:ph sz="quarter" idx="10"/>
          </p:nvPr>
        </p:nvSpPr>
        <p:spPr/>
        <p:txBody>
          <a:bodyPr/>
          <a:lstStyle/>
          <a:p>
            <a:pPr marL="0" indent="0">
              <a:lnSpc>
                <a:spcPct val="150000"/>
              </a:lnSpc>
              <a:buSzPct val="87000"/>
              <a:buNone/>
            </a:pPr>
            <a:r>
              <a:rPr lang="zh-CN" altLang="en-US"/>
              <a:t>（</a:t>
            </a:r>
            <a:r>
              <a:rPr lang="en-US" altLang="zh-CN"/>
              <a:t>4</a:t>
            </a:r>
            <a:r>
              <a:rPr lang="zh-CN" altLang="en-US"/>
              <a:t>）触发事件</a:t>
            </a:r>
          </a:p>
          <a:p>
            <a:pPr marL="823728" indent="-227540">
              <a:lnSpc>
                <a:spcPct val="150000"/>
              </a:lnSpc>
            </a:pPr>
            <a:r>
              <a:rPr lang="zh-CN" altLang="en-US" sz="1778"/>
              <a:t>触发事件可以是</a:t>
            </a:r>
            <a:r>
              <a:rPr lang="en-US" altLang="zh-CN" sz="1778"/>
              <a:t>INSERT</a:t>
            </a:r>
            <a:r>
              <a:rPr lang="zh-CN" altLang="en-US" sz="1778"/>
              <a:t>、</a:t>
            </a:r>
            <a:r>
              <a:rPr lang="en-US" altLang="zh-CN" sz="1778"/>
              <a:t>DELETE</a:t>
            </a:r>
            <a:r>
              <a:rPr lang="zh-CN" altLang="en-US" sz="1778"/>
              <a:t>或</a:t>
            </a:r>
            <a:r>
              <a:rPr lang="en-US" altLang="zh-CN" sz="1778"/>
              <a:t>UPDATE</a:t>
            </a:r>
            <a:r>
              <a:rPr lang="zh-CN" altLang="en-US" sz="1778"/>
              <a:t>，也可以是这几个事件的组合</a:t>
            </a:r>
          </a:p>
          <a:p>
            <a:pPr marL="823728" indent="-227540">
              <a:lnSpc>
                <a:spcPct val="150000"/>
              </a:lnSpc>
            </a:pPr>
            <a:r>
              <a:rPr lang="zh-CN" altLang="en-US" sz="1778"/>
              <a:t>还可以</a:t>
            </a:r>
            <a:r>
              <a:rPr lang="en-US" altLang="zh-CN" sz="1778"/>
              <a:t>UPDATE OF&lt;</a:t>
            </a:r>
            <a:r>
              <a:rPr lang="zh-CN" altLang="en-US" sz="1778"/>
              <a:t>触发列，</a:t>
            </a:r>
            <a:r>
              <a:rPr lang="en-US" altLang="zh-CN" sz="1778"/>
              <a:t>...&gt;</a:t>
            </a:r>
            <a:r>
              <a:rPr lang="zh-CN" altLang="en-US" sz="1778"/>
              <a:t>，即进一步指明修改哪些列时激活触发器</a:t>
            </a:r>
            <a:endParaRPr lang="en-US" altLang="en-US" sz="1778"/>
          </a:p>
          <a:p>
            <a:pPr marL="823728" indent="-227540">
              <a:lnSpc>
                <a:spcPct val="150000"/>
              </a:lnSpc>
            </a:pPr>
            <a:r>
              <a:rPr lang="en-US" altLang="zh-CN" sz="1778"/>
              <a:t>AFTER/BEFORE</a:t>
            </a:r>
            <a:r>
              <a:rPr lang="zh-CN" altLang="en-US" sz="1778"/>
              <a:t>是触发的时机</a:t>
            </a:r>
            <a:endParaRPr lang="en-US" altLang="en-US" sz="1778"/>
          </a:p>
          <a:p>
            <a:pPr marL="1358181" lvl="2" indent="-317497">
              <a:lnSpc>
                <a:spcPct val="150000"/>
              </a:lnSpc>
              <a:buFont typeface="Wingdings" panose="05000000000000000000" pitchFamily="2" charset="2"/>
              <a:buChar char="Ø"/>
            </a:pPr>
            <a:r>
              <a:rPr lang="en-US" altLang="zh-CN" sz="1556">
                <a:latin typeface="+mj-ea"/>
                <a:ea typeface="+mj-ea"/>
              </a:rPr>
              <a:t>AFTER</a:t>
            </a:r>
            <a:r>
              <a:rPr lang="zh-CN" altLang="en-US" sz="1556">
                <a:latin typeface="+mj-ea"/>
                <a:ea typeface="+mj-ea"/>
              </a:rPr>
              <a:t>表示在触发事件的操作执行之后激活触发器</a:t>
            </a:r>
            <a:endParaRPr lang="en-US" altLang="zh-CN" sz="1556">
              <a:latin typeface="+mj-ea"/>
              <a:ea typeface="+mj-ea"/>
            </a:endParaRPr>
          </a:p>
          <a:p>
            <a:pPr marL="1358181" lvl="2" indent="-317497">
              <a:lnSpc>
                <a:spcPct val="150000"/>
              </a:lnSpc>
              <a:buFont typeface="Wingdings" panose="05000000000000000000" pitchFamily="2" charset="2"/>
              <a:buChar char="Ø"/>
            </a:pPr>
            <a:r>
              <a:rPr lang="en-US" altLang="zh-CN" sz="1556">
                <a:latin typeface="+mj-ea"/>
                <a:ea typeface="+mj-ea"/>
              </a:rPr>
              <a:t>BEFORE</a:t>
            </a:r>
            <a:r>
              <a:rPr lang="zh-CN" altLang="en-US" sz="1556">
                <a:latin typeface="+mj-ea"/>
                <a:ea typeface="+mj-ea"/>
              </a:rPr>
              <a:t>表示在触发事件的操作执行之前激活触发器</a:t>
            </a:r>
          </a:p>
        </p:txBody>
      </p:sp>
    </p:spTree>
    <p:extLst>
      <p:ext uri="{BB962C8B-B14F-4D97-AF65-F5344CB8AC3E}">
        <p14:creationId xmlns:p14="http://schemas.microsoft.com/office/powerpoint/2010/main" val="631577785"/>
      </p:ext>
    </p:extLst>
  </p:cSld>
  <p:clrMapOvr>
    <a:masterClrMapping/>
  </p:clrMapOvr>
  <p:transition spd="slow" advTm="109595">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chor="ctr"/>
          <a:lstStyle/>
          <a:p>
            <a:pPr eaLnBrk="1" hangingPunct="1"/>
            <a:r>
              <a:rPr lang="zh-CN" altLang="en-US"/>
              <a:t>定义触发器的语法说明</a:t>
            </a:r>
            <a:endParaRPr lang="en-US" altLang="zh-CN"/>
          </a:p>
        </p:txBody>
      </p:sp>
      <p:sp>
        <p:nvSpPr>
          <p:cNvPr id="61443" name="Rectangle 3"/>
          <p:cNvSpPr>
            <a:spLocks noGrp="1" noChangeArrowheads="1"/>
          </p:cNvSpPr>
          <p:nvPr>
            <p:ph sz="quarter" idx="10"/>
          </p:nvPr>
        </p:nvSpPr>
        <p:spPr/>
        <p:txBody>
          <a:bodyPr/>
          <a:lstStyle/>
          <a:p>
            <a:pPr marL="0" indent="0">
              <a:buNone/>
            </a:pPr>
            <a:r>
              <a:rPr lang="zh-CN" altLang="en-US" dirty="0"/>
              <a:t>（</a:t>
            </a:r>
            <a:r>
              <a:rPr lang="en-US" altLang="zh-CN" dirty="0"/>
              <a:t>5</a:t>
            </a:r>
            <a:r>
              <a:rPr lang="zh-CN" altLang="en-US" dirty="0"/>
              <a:t>）触发器类型</a:t>
            </a:r>
          </a:p>
          <a:p>
            <a:pPr marL="913685" lvl="1" indent="-317497">
              <a:lnSpc>
                <a:spcPct val="150000"/>
              </a:lnSpc>
              <a:buFont typeface="微软雅黑" panose="020B0503020204020204" pitchFamily="34" charset="-122"/>
              <a:buChar char="−"/>
            </a:pPr>
            <a:r>
              <a:rPr lang="zh-CN" altLang="en-US" sz="1778" dirty="0"/>
              <a:t>行级触发器（</a:t>
            </a:r>
            <a:r>
              <a:rPr lang="en-US" altLang="zh-CN" sz="1778" dirty="0"/>
              <a:t>FOR EACH ROW</a:t>
            </a:r>
            <a:r>
              <a:rPr lang="zh-CN" altLang="en-US" sz="1778" dirty="0"/>
              <a:t>）</a:t>
            </a:r>
          </a:p>
          <a:p>
            <a:pPr marL="913685" lvl="1" indent="-317497">
              <a:lnSpc>
                <a:spcPct val="150000"/>
              </a:lnSpc>
              <a:buFont typeface="微软雅黑" panose="020B0503020204020204" pitchFamily="34" charset="-122"/>
              <a:buChar char="−"/>
            </a:pPr>
            <a:r>
              <a:rPr lang="zh-CN" altLang="en-US" sz="1778" dirty="0"/>
              <a:t>语句级触发器（</a:t>
            </a:r>
            <a:r>
              <a:rPr lang="en-US" altLang="zh-CN" sz="1778" dirty="0"/>
              <a:t>FOR EACH STATEMENT</a:t>
            </a:r>
            <a:r>
              <a:rPr lang="zh-CN" altLang="en-US" sz="1778" dirty="0"/>
              <a:t>）</a:t>
            </a:r>
            <a:endParaRPr lang="en-US" altLang="zh-CN" sz="1778" dirty="0"/>
          </a:p>
          <a:p>
            <a:pPr marL="0" indent="0">
              <a:lnSpc>
                <a:spcPct val="150000"/>
              </a:lnSpc>
              <a:buNone/>
            </a:pPr>
            <a:endParaRPr lang="en-US" altLang="zh-CN" sz="1778" dirty="0"/>
          </a:p>
          <a:p>
            <a:pPr marL="0" indent="0">
              <a:lnSpc>
                <a:spcPct val="150000"/>
              </a:lnSpc>
              <a:buNone/>
            </a:pPr>
            <a:r>
              <a:rPr lang="zh-CN" altLang="en-US" sz="1778" dirty="0"/>
              <a:t>例如：在</a:t>
            </a:r>
            <a:r>
              <a:rPr lang="en-US" altLang="zh-CN" sz="1778" dirty="0"/>
              <a:t>TEACHER</a:t>
            </a:r>
            <a:r>
              <a:rPr lang="zh-CN" altLang="en-US" sz="1778" dirty="0"/>
              <a:t>表上创建一个</a:t>
            </a:r>
            <a:r>
              <a:rPr lang="en-US" altLang="zh-CN" sz="1778" dirty="0"/>
              <a:t>AFTER UPDATE</a:t>
            </a:r>
            <a:r>
              <a:rPr lang="zh-CN" altLang="en-US" sz="1778" dirty="0"/>
              <a:t>触发器，触发事件是</a:t>
            </a:r>
            <a:r>
              <a:rPr lang="en-US" altLang="zh-CN" sz="1778" dirty="0"/>
              <a:t>UPDATE</a:t>
            </a:r>
            <a:r>
              <a:rPr lang="zh-CN" altLang="en-US" sz="1778" dirty="0"/>
              <a:t>语句：</a:t>
            </a:r>
          </a:p>
          <a:p>
            <a:pPr marL="0" indent="0">
              <a:lnSpc>
                <a:spcPct val="150000"/>
              </a:lnSpc>
              <a:buNone/>
            </a:pPr>
            <a:r>
              <a:rPr lang="en-US" altLang="zh-CN" sz="1778" dirty="0"/>
              <a:t>UPDATE TEACHER SET </a:t>
            </a:r>
            <a:r>
              <a:rPr lang="en-US" altLang="zh-CN" sz="1778" dirty="0" err="1"/>
              <a:t>Deptno</a:t>
            </a:r>
            <a:r>
              <a:rPr lang="en-US" altLang="zh-CN" sz="1778" dirty="0"/>
              <a:t>=5</a:t>
            </a:r>
          </a:p>
          <a:p>
            <a:pPr marL="0" indent="0">
              <a:lnSpc>
                <a:spcPct val="150000"/>
              </a:lnSpc>
              <a:buNone/>
            </a:pPr>
            <a:r>
              <a:rPr lang="zh-CN" altLang="en-US" sz="1778" dirty="0"/>
              <a:t>假设表</a:t>
            </a:r>
            <a:r>
              <a:rPr lang="en-US" altLang="zh-CN" sz="1778" dirty="0"/>
              <a:t>TEACHER</a:t>
            </a:r>
            <a:r>
              <a:rPr lang="zh-CN" altLang="en-US" sz="1778" dirty="0"/>
              <a:t>有</a:t>
            </a:r>
            <a:r>
              <a:rPr lang="en-US" altLang="zh-CN" sz="1778" dirty="0"/>
              <a:t>1000</a:t>
            </a:r>
            <a:r>
              <a:rPr lang="zh-CN" altLang="en-US" sz="1778" dirty="0"/>
              <a:t>行：</a:t>
            </a:r>
            <a:endParaRPr lang="en-US" altLang="zh-CN" sz="1778" dirty="0"/>
          </a:p>
          <a:p>
            <a:pPr marL="913685" lvl="1" indent="-317497">
              <a:lnSpc>
                <a:spcPct val="150000"/>
              </a:lnSpc>
            </a:pPr>
            <a:r>
              <a:rPr lang="zh-CN" altLang="en-US" sz="1778" dirty="0"/>
              <a:t>如果是语句级触发器，那么执行完该语句后，触发动作只发生一次</a:t>
            </a:r>
          </a:p>
          <a:p>
            <a:pPr marL="913685" lvl="1" indent="-317497">
              <a:lnSpc>
                <a:spcPct val="150000"/>
              </a:lnSpc>
            </a:pPr>
            <a:r>
              <a:rPr lang="zh-CN" altLang="en-US" sz="1778" dirty="0"/>
              <a:t>如果是行级触发器，触发动作将执行</a:t>
            </a:r>
            <a:r>
              <a:rPr lang="en-US" altLang="zh-CN" sz="1778" dirty="0"/>
              <a:t>1000</a:t>
            </a:r>
            <a:r>
              <a:rPr lang="zh-CN" altLang="en-US" sz="1778" dirty="0"/>
              <a:t>次</a:t>
            </a:r>
            <a:endParaRPr lang="en-US" altLang="zh-CN" sz="1778" dirty="0"/>
          </a:p>
        </p:txBody>
      </p:sp>
    </p:spTree>
    <p:extLst>
      <p:ext uri="{BB962C8B-B14F-4D97-AF65-F5344CB8AC3E}">
        <p14:creationId xmlns:p14="http://schemas.microsoft.com/office/powerpoint/2010/main" val="3696425866"/>
      </p:ext>
    </p:extLst>
  </p:cSld>
  <p:clrMapOvr>
    <a:masterClrMapping/>
  </p:clrMapOvr>
  <p:transition spd="slow" advTm="109595">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chor="ctr"/>
          <a:lstStyle/>
          <a:p>
            <a:pPr eaLnBrk="1" hangingPunct="1"/>
            <a:r>
              <a:rPr lang="zh-CN" altLang="en-US"/>
              <a:t>定义触发器的语法说明</a:t>
            </a:r>
            <a:endParaRPr lang="en-US" altLang="zh-CN"/>
          </a:p>
        </p:txBody>
      </p:sp>
      <p:sp>
        <p:nvSpPr>
          <p:cNvPr id="62467" name="Rectangle 3"/>
          <p:cNvSpPr>
            <a:spLocks noGrp="1" noChangeArrowheads="1"/>
          </p:cNvSpPr>
          <p:nvPr>
            <p:ph sz="quarter" idx="10"/>
          </p:nvPr>
        </p:nvSpPr>
        <p:spPr/>
        <p:txBody>
          <a:bodyPr/>
          <a:lstStyle/>
          <a:p>
            <a:pPr>
              <a:lnSpc>
                <a:spcPct val="170000"/>
              </a:lnSpc>
              <a:buSzPct val="85000"/>
              <a:buFont typeface="Wingdings" panose="05000000000000000000" pitchFamily="2" charset="2"/>
              <a:buNone/>
            </a:pPr>
            <a:r>
              <a:rPr lang="zh-CN" altLang="en-US"/>
              <a:t>（</a:t>
            </a:r>
            <a:r>
              <a:rPr lang="en-US" altLang="zh-CN"/>
              <a:t>6</a:t>
            </a:r>
            <a:r>
              <a:rPr lang="zh-CN" altLang="en-US"/>
              <a:t>）触发条件</a:t>
            </a:r>
          </a:p>
          <a:p>
            <a:pPr lvl="1">
              <a:lnSpc>
                <a:spcPct val="120000"/>
              </a:lnSpc>
              <a:buSzPct val="87000"/>
              <a:buFont typeface="Wingdings" panose="05000000000000000000" pitchFamily="2" charset="2"/>
              <a:buChar char="l"/>
            </a:pPr>
            <a:r>
              <a:rPr lang="zh-CN" altLang="en-US" sz="2037"/>
              <a:t>触发器被激活时，只有当触发条件为真时触发动作体才执行;否则触发动作体不执行。</a:t>
            </a:r>
          </a:p>
          <a:p>
            <a:pPr lvl="1">
              <a:lnSpc>
                <a:spcPct val="120000"/>
              </a:lnSpc>
              <a:buSzPct val="87000"/>
              <a:buFont typeface="Wingdings" panose="05000000000000000000" pitchFamily="2" charset="2"/>
              <a:buChar char="l"/>
            </a:pPr>
            <a:r>
              <a:rPr lang="zh-CN" altLang="en-US" sz="2037"/>
              <a:t>如果省略</a:t>
            </a:r>
            <a:r>
              <a:rPr lang="en-US" altLang="zh-CN" sz="2037"/>
              <a:t>WHEN</a:t>
            </a:r>
            <a:r>
              <a:rPr lang="zh-CN" altLang="en-US" sz="2037"/>
              <a:t>触发条件，则触发动作体在触发器激活后立即执行</a:t>
            </a:r>
          </a:p>
        </p:txBody>
      </p:sp>
    </p:spTree>
    <p:extLst>
      <p:ext uri="{BB962C8B-B14F-4D97-AF65-F5344CB8AC3E}">
        <p14:creationId xmlns:p14="http://schemas.microsoft.com/office/powerpoint/2010/main" val="4099331994"/>
      </p:ext>
    </p:extLst>
  </p:cSld>
  <p:clrMapOvr>
    <a:masterClrMapping/>
  </p:clrMapOvr>
  <p:transition spd="slow" advTm="109595">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chor="ctr"/>
          <a:lstStyle/>
          <a:p>
            <a:pPr eaLnBrk="1" hangingPunct="1"/>
            <a:r>
              <a:rPr lang="zh-CN" altLang="en-US"/>
              <a:t>触发动作体</a:t>
            </a:r>
            <a:endParaRPr lang="en-US" altLang="zh-CN"/>
          </a:p>
        </p:txBody>
      </p:sp>
      <p:sp>
        <p:nvSpPr>
          <p:cNvPr id="63491" name="Rectangle 3"/>
          <p:cNvSpPr>
            <a:spLocks noGrp="1" noChangeArrowheads="1"/>
          </p:cNvSpPr>
          <p:nvPr>
            <p:ph sz="quarter" idx="10"/>
          </p:nvPr>
        </p:nvSpPr>
        <p:spPr/>
        <p:txBody>
          <a:bodyPr/>
          <a:lstStyle/>
          <a:p>
            <a:pPr>
              <a:lnSpc>
                <a:spcPct val="150000"/>
              </a:lnSpc>
              <a:buSzPct val="87000"/>
            </a:pPr>
            <a:r>
              <a:rPr lang="zh-CN" altLang="en-US"/>
              <a:t>触发动作体可以是一个匿名</a:t>
            </a:r>
            <a:r>
              <a:rPr lang="en-US" altLang="zh-CN"/>
              <a:t>PL/SQL</a:t>
            </a:r>
            <a:r>
              <a:rPr lang="zh-CN" altLang="en-US"/>
              <a:t>过程块，也可以是对已创建存储过程的调用</a:t>
            </a:r>
          </a:p>
          <a:p>
            <a:pPr>
              <a:lnSpc>
                <a:spcPct val="150000"/>
              </a:lnSpc>
              <a:buSzPct val="87000"/>
            </a:pPr>
            <a:r>
              <a:rPr lang="zh-CN" altLang="en-US"/>
              <a:t>行级触发器，用户都可以在过程体中使用</a:t>
            </a:r>
            <a:r>
              <a:rPr lang="en-US" altLang="zh-CN"/>
              <a:t>NEW</a:t>
            </a:r>
            <a:r>
              <a:rPr lang="zh-CN" altLang="en-US"/>
              <a:t>和</a:t>
            </a:r>
            <a:r>
              <a:rPr lang="en-US" altLang="zh-CN"/>
              <a:t>OLD</a:t>
            </a:r>
            <a:r>
              <a:rPr lang="zh-CN" altLang="en-US"/>
              <a:t>引用事件之后的新值和事件之前的旧值</a:t>
            </a:r>
          </a:p>
          <a:p>
            <a:pPr>
              <a:lnSpc>
                <a:spcPct val="150000"/>
              </a:lnSpc>
              <a:buSzPct val="87000"/>
            </a:pPr>
            <a:r>
              <a:rPr lang="zh-CN" altLang="en-US"/>
              <a:t>语句级触发器，则不能在触发动作体中使用</a:t>
            </a:r>
            <a:r>
              <a:rPr lang="en-US" altLang="zh-CN"/>
              <a:t>NEW</a:t>
            </a:r>
            <a:r>
              <a:rPr lang="zh-CN" altLang="en-US"/>
              <a:t>或</a:t>
            </a:r>
            <a:r>
              <a:rPr lang="en-US" altLang="zh-CN"/>
              <a:t>OLD</a:t>
            </a:r>
            <a:r>
              <a:rPr lang="zh-CN" altLang="en-US"/>
              <a:t>进行引用</a:t>
            </a:r>
          </a:p>
          <a:p>
            <a:pPr>
              <a:lnSpc>
                <a:spcPct val="150000"/>
              </a:lnSpc>
              <a:buSzPct val="87000"/>
            </a:pPr>
            <a:r>
              <a:rPr lang="zh-CN" altLang="en-US"/>
              <a:t>如果触发动作体执行失败，激活触发器的事件就会终止执行，触发器的目标表或触发器可能影响的其他对象不发生任何变化 </a:t>
            </a:r>
          </a:p>
          <a:p>
            <a:pPr lvl="1">
              <a:lnSpc>
                <a:spcPct val="150000"/>
              </a:lnSpc>
              <a:buFont typeface="Wingdings" panose="05000000000000000000" pitchFamily="2" charset="2"/>
              <a:buNone/>
            </a:pPr>
            <a:r>
              <a:rPr lang="zh-CN" altLang="en-US" b="1">
                <a:solidFill>
                  <a:srgbClr val="FF0000"/>
                </a:solidFill>
              </a:rPr>
              <a:t>注意：不同的</a:t>
            </a:r>
            <a:r>
              <a:rPr lang="en-US" altLang="zh-CN" b="1">
                <a:solidFill>
                  <a:srgbClr val="FF0000"/>
                </a:solidFill>
              </a:rPr>
              <a:t>RDBMS</a:t>
            </a:r>
            <a:r>
              <a:rPr lang="zh-CN" altLang="en-US" b="1">
                <a:solidFill>
                  <a:srgbClr val="FF0000"/>
                </a:solidFill>
              </a:rPr>
              <a:t>产品触发器语法各不相同</a:t>
            </a:r>
            <a:endParaRPr lang="en-US" altLang="zh-CN" b="1">
              <a:solidFill>
                <a:srgbClr val="FF0000"/>
              </a:solidFill>
            </a:endParaRPr>
          </a:p>
        </p:txBody>
      </p:sp>
    </p:spTree>
    <p:extLst>
      <p:ext uri="{BB962C8B-B14F-4D97-AF65-F5344CB8AC3E}">
        <p14:creationId xmlns:p14="http://schemas.microsoft.com/office/powerpoint/2010/main" val="2811132159"/>
      </p:ext>
    </p:extLst>
  </p:cSld>
  <p:clrMapOvr>
    <a:masterClrMapping/>
  </p:clrMapOvr>
  <p:transition spd="slow" advTm="109595">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nchor="ctr"/>
          <a:lstStyle/>
          <a:p>
            <a:pPr eaLnBrk="1" hangingPunct="1"/>
            <a:r>
              <a:rPr lang="zh-CN" altLang="en-US"/>
              <a:t>定义触发器</a:t>
            </a:r>
            <a:endParaRPr lang="en-US" altLang="zh-CN"/>
          </a:p>
        </p:txBody>
      </p:sp>
      <p:sp>
        <p:nvSpPr>
          <p:cNvPr id="64516" name="Rectangle 3"/>
          <p:cNvSpPr>
            <a:spLocks noGrp="1" noChangeArrowheads="1"/>
          </p:cNvSpPr>
          <p:nvPr>
            <p:ph sz="quarter" idx="10"/>
          </p:nvPr>
        </p:nvSpPr>
        <p:spPr/>
        <p:txBody>
          <a:bodyPr/>
          <a:lstStyle/>
          <a:p>
            <a:pPr marL="0" indent="0" eaLnBrk="1" hangingPunct="1">
              <a:lnSpc>
                <a:spcPct val="120000"/>
              </a:lnSpc>
              <a:buNone/>
            </a:pPr>
            <a:r>
              <a:rPr lang="zh-CN" altLang="en-US" sz="2000" dirty="0"/>
              <a:t>当对表</a:t>
            </a:r>
            <a:r>
              <a:rPr lang="en-US" altLang="zh-CN" sz="2000" dirty="0"/>
              <a:t>SC</a:t>
            </a:r>
            <a:r>
              <a:rPr lang="zh-CN" altLang="en-US" sz="2000" dirty="0"/>
              <a:t>的</a:t>
            </a:r>
            <a:r>
              <a:rPr lang="en-US" altLang="zh-CN" sz="2000" dirty="0"/>
              <a:t>Grade</a:t>
            </a:r>
            <a:r>
              <a:rPr lang="zh-CN" altLang="en-US" sz="2000" dirty="0"/>
              <a:t>属性进行修改时，若分数增加了</a:t>
            </a:r>
            <a:r>
              <a:rPr lang="en-US" altLang="zh-CN" sz="2000" dirty="0"/>
              <a:t>10%</a:t>
            </a:r>
            <a:r>
              <a:rPr lang="zh-CN" altLang="en-US" sz="2000" dirty="0"/>
              <a:t>则将此次操作记录到下面表中：</a:t>
            </a:r>
            <a:r>
              <a:rPr lang="en-US" altLang="zh-CN" sz="2000" dirty="0"/>
              <a:t>SC_U</a:t>
            </a:r>
            <a:r>
              <a:rPr lang="zh-CN" altLang="en-US" sz="2000" dirty="0"/>
              <a:t>（</a:t>
            </a:r>
            <a:r>
              <a:rPr lang="en-US" altLang="zh-CN" sz="2000" dirty="0" err="1"/>
              <a:t>Sno</a:t>
            </a:r>
            <a:r>
              <a:rPr lang="zh-CN" altLang="en-US" sz="2000" dirty="0"/>
              <a:t>,</a:t>
            </a:r>
            <a:r>
              <a:rPr lang="en-US" altLang="zh-CN" sz="2000" dirty="0" err="1"/>
              <a:t>Cno</a:t>
            </a:r>
            <a:r>
              <a:rPr lang="zh-CN" altLang="en-US" sz="2000" dirty="0"/>
              <a:t>,</a:t>
            </a:r>
            <a:r>
              <a:rPr lang="en-US" altLang="zh-CN" sz="2000" dirty="0" err="1"/>
              <a:t>Oldgrade</a:t>
            </a:r>
            <a:r>
              <a:rPr lang="zh-CN" altLang="en-US" sz="2000" dirty="0"/>
              <a:t>,</a:t>
            </a:r>
            <a:r>
              <a:rPr lang="en-US" altLang="zh-CN" sz="2000" dirty="0" err="1"/>
              <a:t>Newgrade</a:t>
            </a:r>
            <a:r>
              <a:rPr lang="zh-CN" altLang="en-US" sz="2000" dirty="0"/>
              <a:t>）</a:t>
            </a:r>
            <a:endParaRPr lang="en-US" altLang="zh-CN" sz="2000" dirty="0"/>
          </a:p>
          <a:p>
            <a:pPr eaLnBrk="1" hangingPunct="1">
              <a:lnSpc>
                <a:spcPct val="150000"/>
              </a:lnSpc>
              <a:buFont typeface="Wingdings" panose="05000000000000000000" pitchFamily="2" charset="2"/>
              <a:buNone/>
            </a:pPr>
            <a:r>
              <a:rPr lang="zh-CN" altLang="en-US" sz="1852" dirty="0"/>
              <a:t>其中</a:t>
            </a:r>
            <a:r>
              <a:rPr lang="en-US" altLang="zh-CN" sz="1852" dirty="0" err="1"/>
              <a:t>Oldgrade</a:t>
            </a:r>
            <a:r>
              <a:rPr lang="zh-CN" altLang="en-US" sz="1852" dirty="0"/>
              <a:t>是修改前的分数，</a:t>
            </a:r>
            <a:r>
              <a:rPr lang="en-US" altLang="zh-CN" sz="1852" dirty="0" err="1"/>
              <a:t>Newgrade</a:t>
            </a:r>
            <a:r>
              <a:rPr lang="zh-CN" altLang="en-US" sz="1852" dirty="0"/>
              <a:t>是修改后的分数。</a:t>
            </a:r>
            <a:endParaRPr lang="zh-CN" altLang="en-US" dirty="0"/>
          </a:p>
          <a:p>
            <a:pPr marL="0" indent="0" eaLnBrk="1" hangingPunct="1">
              <a:lnSpc>
                <a:spcPct val="100000"/>
              </a:lnSpc>
              <a:spcBef>
                <a:spcPct val="0"/>
              </a:spcBef>
              <a:buNone/>
            </a:pPr>
            <a:r>
              <a:rPr lang="en-US" altLang="zh-CN" sz="1852" dirty="0">
                <a:latin typeface="华文中宋" panose="02010600040101010101" pitchFamily="2" charset="-122"/>
                <a:ea typeface="华文中宋" panose="02010600040101010101" pitchFamily="2" charset="-122"/>
              </a:rPr>
              <a:t>CREATE TRIGGER  SC_T		</a:t>
            </a:r>
          </a:p>
          <a:p>
            <a:pPr marL="0" indent="395107" eaLnBrk="1" hangingPunct="1">
              <a:lnSpc>
                <a:spcPct val="100000"/>
              </a:lnSpc>
              <a:spcBef>
                <a:spcPct val="0"/>
              </a:spcBef>
              <a:buNone/>
            </a:pPr>
            <a:r>
              <a:rPr lang="en-US" altLang="zh-CN" sz="1852" dirty="0">
                <a:latin typeface="华文中宋" panose="02010600040101010101" pitchFamily="2" charset="-122"/>
                <a:ea typeface="华文中宋" panose="02010600040101010101" pitchFamily="2" charset="-122"/>
              </a:rPr>
              <a:t>AFTER UPDATE OF Grade ON SC</a:t>
            </a:r>
          </a:p>
          <a:p>
            <a:pPr marL="0" indent="395107" eaLnBrk="1" hangingPunct="1">
              <a:lnSpc>
                <a:spcPct val="100000"/>
              </a:lnSpc>
              <a:spcBef>
                <a:spcPct val="0"/>
              </a:spcBef>
              <a:buNone/>
            </a:pPr>
            <a:r>
              <a:rPr lang="en-US" altLang="zh-CN" sz="1852" dirty="0">
                <a:latin typeface="华文中宋" panose="02010600040101010101" pitchFamily="2" charset="-122"/>
                <a:ea typeface="华文中宋" panose="02010600040101010101" pitchFamily="2" charset="-122"/>
              </a:rPr>
              <a:t>REFERENCING</a:t>
            </a:r>
            <a:endParaRPr lang="zh-CN" altLang="en-US" sz="1852" dirty="0">
              <a:latin typeface="华文中宋" panose="02010600040101010101" pitchFamily="2" charset="-122"/>
              <a:ea typeface="华文中宋" panose="02010600040101010101" pitchFamily="2" charset="-122"/>
            </a:endParaRPr>
          </a:p>
          <a:p>
            <a:pPr marL="0" indent="395107" eaLnBrk="1" hangingPunct="1">
              <a:lnSpc>
                <a:spcPct val="100000"/>
              </a:lnSpc>
              <a:spcBef>
                <a:spcPct val="0"/>
              </a:spcBef>
              <a:buNone/>
            </a:pPr>
            <a:r>
              <a:rPr lang="en-US" altLang="zh-CN" sz="1852" dirty="0">
                <a:latin typeface="华文中宋" panose="02010600040101010101" pitchFamily="2" charset="-122"/>
                <a:ea typeface="华文中宋" panose="02010600040101010101" pitchFamily="2" charset="-122"/>
              </a:rPr>
              <a:t>OLD row  AS  </a:t>
            </a:r>
            <a:r>
              <a:rPr lang="en-US" altLang="zh-CN" sz="1852" dirty="0" err="1">
                <a:latin typeface="华文中宋" panose="02010600040101010101" pitchFamily="2" charset="-122"/>
                <a:ea typeface="华文中宋" panose="02010600040101010101" pitchFamily="2" charset="-122"/>
              </a:rPr>
              <a:t>OldTuple</a:t>
            </a:r>
            <a:r>
              <a:rPr lang="en-US" altLang="zh-CN" sz="1852" dirty="0">
                <a:latin typeface="华文中宋" panose="02010600040101010101" pitchFamily="2" charset="-122"/>
                <a:ea typeface="华文中宋" panose="02010600040101010101" pitchFamily="2" charset="-122"/>
              </a:rPr>
              <a:t>,</a:t>
            </a:r>
            <a:endParaRPr lang="zh-CN" altLang="en-US" sz="1852" dirty="0">
              <a:latin typeface="华文中宋" panose="02010600040101010101" pitchFamily="2" charset="-122"/>
              <a:ea typeface="华文中宋" panose="02010600040101010101" pitchFamily="2" charset="-122"/>
            </a:endParaRPr>
          </a:p>
          <a:p>
            <a:pPr marL="0" indent="395107" eaLnBrk="1" hangingPunct="1">
              <a:lnSpc>
                <a:spcPct val="100000"/>
              </a:lnSpc>
              <a:spcBef>
                <a:spcPct val="0"/>
              </a:spcBef>
              <a:buNone/>
            </a:pPr>
            <a:r>
              <a:rPr lang="en-US" altLang="zh-CN" sz="1852" dirty="0">
                <a:latin typeface="华文中宋" panose="02010600040101010101" pitchFamily="2" charset="-122"/>
                <a:ea typeface="华文中宋" panose="02010600040101010101" pitchFamily="2" charset="-122"/>
              </a:rPr>
              <a:t>NEW row AS  </a:t>
            </a:r>
            <a:r>
              <a:rPr lang="en-US" altLang="zh-CN" sz="1852" dirty="0" err="1">
                <a:latin typeface="华文中宋" panose="02010600040101010101" pitchFamily="2" charset="-122"/>
                <a:ea typeface="华文中宋" panose="02010600040101010101" pitchFamily="2" charset="-122"/>
              </a:rPr>
              <a:t>NewTuple</a:t>
            </a:r>
            <a:endParaRPr lang="zh-CN" altLang="en-US" sz="1852" dirty="0">
              <a:latin typeface="华文中宋" panose="02010600040101010101" pitchFamily="2" charset="-122"/>
              <a:ea typeface="华文中宋" panose="02010600040101010101" pitchFamily="2" charset="-122"/>
            </a:endParaRPr>
          </a:p>
          <a:p>
            <a:pPr marL="0" indent="395107" eaLnBrk="1" hangingPunct="1">
              <a:lnSpc>
                <a:spcPct val="100000"/>
              </a:lnSpc>
              <a:spcBef>
                <a:spcPct val="0"/>
              </a:spcBef>
              <a:buNone/>
            </a:pPr>
            <a:r>
              <a:rPr lang="en-US" altLang="zh-CN" sz="1852" dirty="0">
                <a:latin typeface="华文中宋" panose="02010600040101010101" pitchFamily="2" charset="-122"/>
                <a:ea typeface="华文中宋" panose="02010600040101010101" pitchFamily="2" charset="-122"/>
              </a:rPr>
              <a:t>FOR EACH ROW 	</a:t>
            </a:r>
            <a:endParaRPr lang="zh-CN" altLang="en-US" sz="1852" dirty="0">
              <a:latin typeface="华文中宋" panose="02010600040101010101" pitchFamily="2" charset="-122"/>
              <a:ea typeface="华文中宋" panose="02010600040101010101" pitchFamily="2" charset="-122"/>
            </a:endParaRPr>
          </a:p>
          <a:p>
            <a:pPr marL="0" indent="395107" eaLnBrk="1" hangingPunct="1">
              <a:lnSpc>
                <a:spcPct val="100000"/>
              </a:lnSpc>
              <a:spcBef>
                <a:spcPct val="0"/>
              </a:spcBef>
              <a:buNone/>
            </a:pPr>
            <a:r>
              <a:rPr lang="en-US" altLang="zh-CN" sz="1852" dirty="0">
                <a:latin typeface="华文中宋" panose="02010600040101010101" pitchFamily="2" charset="-122"/>
                <a:ea typeface="华文中宋" panose="02010600040101010101" pitchFamily="2" charset="-122"/>
              </a:rPr>
              <a:t>WHEN </a:t>
            </a:r>
            <a:r>
              <a:rPr lang="zh-CN" altLang="en-US" sz="1852" dirty="0">
                <a:latin typeface="华文中宋" panose="02010600040101010101" pitchFamily="2" charset="-122"/>
                <a:ea typeface="华文中宋" panose="02010600040101010101" pitchFamily="2" charset="-122"/>
              </a:rPr>
              <a:t>(</a:t>
            </a:r>
            <a:r>
              <a:rPr lang="en-US" altLang="zh-CN" sz="1852" dirty="0" err="1">
                <a:latin typeface="华文中宋" panose="02010600040101010101" pitchFamily="2" charset="-122"/>
                <a:ea typeface="华文中宋" panose="02010600040101010101" pitchFamily="2" charset="-122"/>
              </a:rPr>
              <a:t>NewTuple.Grade</a:t>
            </a:r>
            <a:r>
              <a:rPr lang="en-US" altLang="zh-CN" sz="1852" dirty="0">
                <a:latin typeface="华文中宋" panose="02010600040101010101" pitchFamily="2" charset="-122"/>
                <a:ea typeface="华文中宋" panose="02010600040101010101" pitchFamily="2" charset="-122"/>
              </a:rPr>
              <a:t> &gt;= 1.1*</a:t>
            </a:r>
            <a:r>
              <a:rPr lang="en-US" altLang="zh-CN" sz="1852" dirty="0" err="1">
                <a:latin typeface="华文中宋" panose="02010600040101010101" pitchFamily="2" charset="-122"/>
                <a:ea typeface="华文中宋" panose="02010600040101010101" pitchFamily="2" charset="-122"/>
              </a:rPr>
              <a:t>OldTuple.Grade</a:t>
            </a:r>
            <a:r>
              <a:rPr lang="zh-CN" altLang="en-US" sz="1852" dirty="0">
                <a:latin typeface="华文中宋" panose="02010600040101010101" pitchFamily="2" charset="-122"/>
                <a:ea typeface="华文中宋" panose="02010600040101010101" pitchFamily="2" charset="-122"/>
              </a:rPr>
              <a:t>)</a:t>
            </a:r>
          </a:p>
          <a:p>
            <a:pPr marL="0" indent="395107" eaLnBrk="1" hangingPunct="1">
              <a:lnSpc>
                <a:spcPct val="100000"/>
              </a:lnSpc>
              <a:spcBef>
                <a:spcPct val="0"/>
              </a:spcBef>
              <a:buNone/>
            </a:pPr>
            <a:r>
              <a:rPr lang="en-US" altLang="zh-CN" sz="1852" dirty="0">
                <a:latin typeface="华文中宋" panose="02010600040101010101" pitchFamily="2" charset="-122"/>
                <a:ea typeface="华文中宋" panose="02010600040101010101" pitchFamily="2" charset="-122"/>
              </a:rPr>
              <a:t>INSERT INTO SC_U</a:t>
            </a:r>
            <a:r>
              <a:rPr lang="zh-CN" altLang="en-US" sz="1852" dirty="0">
                <a:latin typeface="华文中宋" panose="02010600040101010101" pitchFamily="2" charset="-122"/>
                <a:ea typeface="华文中宋" panose="02010600040101010101" pitchFamily="2" charset="-122"/>
              </a:rPr>
              <a:t>(</a:t>
            </a:r>
            <a:r>
              <a:rPr lang="en-US" altLang="zh-CN" sz="1852" dirty="0" err="1">
                <a:latin typeface="华文中宋" panose="02010600040101010101" pitchFamily="2" charset="-122"/>
                <a:ea typeface="华文中宋" panose="02010600040101010101" pitchFamily="2" charset="-122"/>
              </a:rPr>
              <a:t>Sno,Cno,OldGrade,NewGrade</a:t>
            </a:r>
            <a:r>
              <a:rPr lang="zh-CN" altLang="en-US" sz="1852" dirty="0">
                <a:latin typeface="华文中宋" panose="02010600040101010101" pitchFamily="2" charset="-122"/>
                <a:ea typeface="华文中宋" panose="02010600040101010101" pitchFamily="2" charset="-122"/>
              </a:rPr>
              <a:t>)</a:t>
            </a:r>
            <a:r>
              <a:rPr lang="en-US" altLang="zh-CN" sz="1852" dirty="0">
                <a:latin typeface="华文中宋" panose="02010600040101010101" pitchFamily="2" charset="-122"/>
                <a:ea typeface="华文中宋" panose="02010600040101010101" pitchFamily="2" charset="-122"/>
              </a:rPr>
              <a:t>  </a:t>
            </a:r>
          </a:p>
          <a:p>
            <a:pPr marL="0" lvl="1" indent="395107" eaLnBrk="1" hangingPunct="1">
              <a:lnSpc>
                <a:spcPct val="100000"/>
              </a:lnSpc>
              <a:spcBef>
                <a:spcPct val="0"/>
              </a:spcBef>
              <a:buNone/>
            </a:pPr>
            <a:r>
              <a:rPr lang="en-US" altLang="zh-CN" sz="1852" dirty="0">
                <a:latin typeface="华文中宋" panose="02010600040101010101" pitchFamily="2" charset="-122"/>
                <a:ea typeface="华文中宋" panose="02010600040101010101" pitchFamily="2" charset="-122"/>
              </a:rPr>
              <a:t>VALUES</a:t>
            </a:r>
            <a:r>
              <a:rPr lang="zh-CN" altLang="en-US" sz="1852" dirty="0">
                <a:latin typeface="华文中宋" panose="02010600040101010101" pitchFamily="2" charset="-122"/>
                <a:ea typeface="华文中宋" panose="02010600040101010101" pitchFamily="2" charset="-122"/>
              </a:rPr>
              <a:t>(</a:t>
            </a:r>
            <a:r>
              <a:rPr lang="en-US" altLang="zh-CN" sz="1852" dirty="0" err="1">
                <a:latin typeface="华文中宋" panose="02010600040101010101" pitchFamily="2" charset="-122"/>
                <a:ea typeface="华文中宋" panose="02010600040101010101" pitchFamily="2" charset="-122"/>
              </a:rPr>
              <a:t>OldTuple.Sno,OldTuple.Cno,OldTuple.Grade,NewTuple.Grade</a:t>
            </a:r>
            <a:r>
              <a:rPr lang="zh-CN" altLang="en-US" sz="1852"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4270726806"/>
      </p:ext>
    </p:extLst>
  </p:cSld>
  <p:clrMapOvr>
    <a:masterClrMapping/>
  </p:clrMapOvr>
  <p:transition spd="slow" advTm="109595">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rrowheads="1"/>
          </p:cNvSpPr>
          <p:nvPr>
            <p:ph type="title"/>
          </p:nvPr>
        </p:nvSpPr>
        <p:spPr/>
        <p:txBody>
          <a:bodyPr/>
          <a:lstStyle/>
          <a:p>
            <a:pPr eaLnBrk="1" hangingPunct="1"/>
            <a:r>
              <a:rPr lang="zh-CN" altLang="en-US"/>
              <a:t>定义触发器举例</a:t>
            </a:r>
            <a:endParaRPr lang="en-US" altLang="zh-CN"/>
          </a:p>
        </p:txBody>
      </p:sp>
      <p:sp>
        <p:nvSpPr>
          <p:cNvPr id="65540" name="Rectangle 3"/>
          <p:cNvSpPr>
            <a:spLocks noGrp="1" noRot="1" noChangeArrowheads="1"/>
          </p:cNvSpPr>
          <p:nvPr>
            <p:ph sz="quarter" idx="10"/>
          </p:nvPr>
        </p:nvSpPr>
        <p:spPr/>
        <p:txBody>
          <a:bodyPr/>
          <a:lstStyle/>
          <a:p>
            <a:pPr marL="0" indent="0" eaLnBrk="1" hangingPunct="1">
              <a:lnSpc>
                <a:spcPct val="150000"/>
              </a:lnSpc>
              <a:buNone/>
            </a:pPr>
            <a:r>
              <a:rPr lang="zh-CN" altLang="en-US"/>
              <a:t>定义一个</a:t>
            </a:r>
            <a:r>
              <a:rPr lang="en-US" altLang="zh-CN"/>
              <a:t>BEFORE</a:t>
            </a:r>
            <a:r>
              <a:rPr lang="zh-CN" altLang="en-US"/>
              <a:t>行级触发器，为教师表</a:t>
            </a:r>
            <a:r>
              <a:rPr lang="en-US" altLang="zh-CN"/>
              <a:t>Teacher</a:t>
            </a:r>
            <a:r>
              <a:rPr lang="zh-CN" altLang="en-US"/>
              <a:t>定义完整性规则“教授的工资不得低于</a:t>
            </a:r>
            <a:r>
              <a:rPr lang="en-US" altLang="zh-CN"/>
              <a:t>4000</a:t>
            </a:r>
            <a:r>
              <a:rPr lang="zh-CN" altLang="en-US"/>
              <a:t>元，如果低于</a:t>
            </a:r>
            <a:r>
              <a:rPr lang="en-US" altLang="zh-CN"/>
              <a:t>4000</a:t>
            </a:r>
            <a:r>
              <a:rPr lang="zh-CN" altLang="en-US"/>
              <a:t>元，自动改为</a:t>
            </a:r>
            <a:r>
              <a:rPr lang="en-US" altLang="zh-CN"/>
              <a:t>4000</a:t>
            </a:r>
            <a:r>
              <a:rPr lang="zh-CN" altLang="en-US"/>
              <a:t>元”。</a:t>
            </a:r>
          </a:p>
          <a:p>
            <a:pPr marL="0" indent="0" eaLnBrk="1" hangingPunct="1">
              <a:lnSpc>
                <a:spcPts val="2333"/>
              </a:lnSpc>
              <a:buNone/>
            </a:pPr>
            <a:endParaRPr lang="en-US" altLang="zh-CN"/>
          </a:p>
          <a:p>
            <a:pPr marL="0" indent="0" eaLnBrk="1" hangingPunct="1">
              <a:lnSpc>
                <a:spcPts val="2333"/>
              </a:lnSpc>
              <a:buNone/>
            </a:pPr>
            <a:r>
              <a:rPr lang="en-US" altLang="zh-CN">
                <a:latin typeface="华文中宋" panose="02010600040101010101" pitchFamily="2" charset="-122"/>
                <a:ea typeface="华文中宋" panose="02010600040101010101" pitchFamily="2" charset="-122"/>
              </a:rPr>
              <a:t>CREATE TRIGGER Insert_Or_Update_Sal </a:t>
            </a:r>
          </a:p>
          <a:p>
            <a:pPr marL="527398" lvl="1" indent="0" eaLnBrk="1" hangingPunct="1">
              <a:lnSpc>
                <a:spcPts val="2333"/>
              </a:lnSpc>
              <a:buNone/>
            </a:pPr>
            <a:r>
              <a:rPr lang="en-US" altLang="zh-CN">
                <a:latin typeface="华文中宋" panose="02010600040101010101" pitchFamily="2" charset="-122"/>
                <a:ea typeface="华文中宋" panose="02010600040101010101" pitchFamily="2" charset="-122"/>
              </a:rPr>
              <a:t>BEFORE </a:t>
            </a:r>
            <a:r>
              <a:rPr lang="en-US" altLang="zh-CN">
                <a:solidFill>
                  <a:srgbClr val="FF0000"/>
                </a:solidFill>
                <a:latin typeface="华文中宋" panose="02010600040101010101" pitchFamily="2" charset="-122"/>
                <a:ea typeface="华文中宋" panose="02010600040101010101" pitchFamily="2" charset="-122"/>
              </a:rPr>
              <a:t>INSERT OR UPDATE </a:t>
            </a:r>
            <a:r>
              <a:rPr lang="en-US" altLang="zh-CN">
                <a:latin typeface="华文中宋" panose="02010600040101010101" pitchFamily="2" charset="-122"/>
                <a:ea typeface="华文中宋" panose="02010600040101010101" pitchFamily="2" charset="-122"/>
              </a:rPr>
              <a:t>ON Teacher  </a:t>
            </a:r>
          </a:p>
          <a:p>
            <a:pPr marL="527398" lvl="1" indent="0" eaLnBrk="1" hangingPunct="1">
              <a:lnSpc>
                <a:spcPts val="2333"/>
              </a:lnSpc>
              <a:buNone/>
            </a:pPr>
            <a:r>
              <a:rPr lang="en-US" altLang="zh-CN" sz="1630">
                <a:latin typeface="华文中宋" panose="02010600040101010101" pitchFamily="2" charset="-122"/>
                <a:ea typeface="华文中宋" panose="02010600040101010101" pitchFamily="2" charset="-122"/>
              </a:rPr>
              <a:t>/*</a:t>
            </a:r>
            <a:r>
              <a:rPr lang="zh-CN" altLang="en-US" sz="1630">
                <a:latin typeface="华文中宋" panose="02010600040101010101" pitchFamily="2" charset="-122"/>
                <a:ea typeface="华文中宋" panose="02010600040101010101" pitchFamily="2" charset="-122"/>
              </a:rPr>
              <a:t>触发事件是插入或更新操作*</a:t>
            </a:r>
            <a:r>
              <a:rPr lang="en-US" altLang="zh-CN" sz="1630">
                <a:latin typeface="华文中宋" panose="02010600040101010101" pitchFamily="2" charset="-122"/>
                <a:ea typeface="华文中宋" panose="02010600040101010101" pitchFamily="2" charset="-122"/>
              </a:rPr>
              <a:t>/</a:t>
            </a:r>
          </a:p>
          <a:p>
            <a:pPr marL="527398" lvl="1" indent="0" eaLnBrk="1" hangingPunct="1">
              <a:lnSpc>
                <a:spcPts val="2333"/>
              </a:lnSpc>
              <a:buNone/>
            </a:pPr>
            <a:r>
              <a:rPr lang="en-US" altLang="zh-CN">
                <a:latin typeface="华文中宋" panose="02010600040101010101" pitchFamily="2" charset="-122"/>
                <a:ea typeface="华文中宋" panose="02010600040101010101" pitchFamily="2" charset="-122"/>
              </a:rPr>
              <a:t>FOR </a:t>
            </a:r>
            <a:r>
              <a:rPr lang="en-US" altLang="zh-CN">
                <a:solidFill>
                  <a:srgbClr val="FF0000"/>
                </a:solidFill>
                <a:latin typeface="华文中宋" panose="02010600040101010101" pitchFamily="2" charset="-122"/>
                <a:ea typeface="华文中宋" panose="02010600040101010101" pitchFamily="2" charset="-122"/>
              </a:rPr>
              <a:t>EACH ROW         </a:t>
            </a:r>
            <a:r>
              <a:rPr lang="en-US" altLang="zh-CN" sz="1630">
                <a:latin typeface="华文中宋" panose="02010600040101010101" pitchFamily="2" charset="-122"/>
                <a:ea typeface="华文中宋" panose="02010600040101010101" pitchFamily="2" charset="-122"/>
              </a:rPr>
              <a:t>/*</a:t>
            </a:r>
            <a:r>
              <a:rPr lang="zh-CN" altLang="en-US" sz="1630">
                <a:latin typeface="华文中宋" panose="02010600040101010101" pitchFamily="2" charset="-122"/>
                <a:ea typeface="华文中宋" panose="02010600040101010101" pitchFamily="2" charset="-122"/>
              </a:rPr>
              <a:t>行级触发器*</a:t>
            </a:r>
            <a:r>
              <a:rPr lang="en-US" altLang="zh-CN" sz="1630">
                <a:latin typeface="华文中宋" panose="02010600040101010101" pitchFamily="2" charset="-122"/>
                <a:ea typeface="华文中宋" panose="02010600040101010101" pitchFamily="2" charset="-122"/>
              </a:rPr>
              <a:t>/</a:t>
            </a:r>
          </a:p>
          <a:p>
            <a:pPr marL="527398" lvl="1" indent="0" eaLnBrk="1" hangingPunct="1">
              <a:lnSpc>
                <a:spcPts val="2333"/>
              </a:lnSpc>
              <a:buNone/>
            </a:pPr>
            <a:r>
              <a:rPr lang="en-US" altLang="zh-CN">
                <a:latin typeface="华文中宋" panose="02010600040101010101" pitchFamily="2" charset="-122"/>
                <a:ea typeface="华文中宋" panose="02010600040101010101" pitchFamily="2" charset="-122"/>
              </a:rPr>
              <a:t>BEGIN                   </a:t>
            </a:r>
            <a:r>
              <a:rPr lang="en-US" altLang="zh-CN" sz="1630">
                <a:latin typeface="华文中宋" panose="02010600040101010101" pitchFamily="2" charset="-122"/>
                <a:ea typeface="华文中宋" panose="02010600040101010101" pitchFamily="2" charset="-122"/>
              </a:rPr>
              <a:t>/*</a:t>
            </a:r>
            <a:r>
              <a:rPr lang="zh-CN" altLang="en-US" sz="1630">
                <a:latin typeface="华文中宋" panose="02010600040101010101" pitchFamily="2" charset="-122"/>
                <a:ea typeface="华文中宋" panose="02010600040101010101" pitchFamily="2" charset="-122"/>
              </a:rPr>
              <a:t>定义触发动作体，是</a:t>
            </a:r>
            <a:r>
              <a:rPr lang="en-US" altLang="zh-CN" sz="1630">
                <a:latin typeface="华文中宋" panose="02010600040101010101" pitchFamily="2" charset="-122"/>
                <a:ea typeface="华文中宋" panose="02010600040101010101" pitchFamily="2" charset="-122"/>
              </a:rPr>
              <a:t>PL/SQL</a:t>
            </a:r>
            <a:r>
              <a:rPr lang="zh-CN" altLang="en-US" sz="1630">
                <a:latin typeface="华文中宋" panose="02010600040101010101" pitchFamily="2" charset="-122"/>
                <a:ea typeface="华文中宋" panose="02010600040101010101" pitchFamily="2" charset="-122"/>
              </a:rPr>
              <a:t>过程块*</a:t>
            </a:r>
            <a:r>
              <a:rPr lang="en-US" altLang="zh-CN" sz="1630">
                <a:latin typeface="华文中宋" panose="02010600040101010101" pitchFamily="2" charset="-122"/>
                <a:ea typeface="华文中宋" panose="02010600040101010101" pitchFamily="2" charset="-122"/>
              </a:rPr>
              <a:t>/</a:t>
            </a:r>
          </a:p>
          <a:p>
            <a:pPr marL="971894" lvl="2" indent="0" eaLnBrk="1" hangingPunct="1">
              <a:lnSpc>
                <a:spcPts val="2333"/>
              </a:lnSpc>
              <a:buNone/>
            </a:pPr>
            <a:r>
              <a:rPr lang="en-US" altLang="zh-CN">
                <a:solidFill>
                  <a:schemeClr val="bg1">
                    <a:lumMod val="50000"/>
                  </a:schemeClr>
                </a:solidFill>
                <a:latin typeface="华文中宋" panose="02010600040101010101" pitchFamily="2" charset="-122"/>
                <a:ea typeface="华文中宋" panose="02010600040101010101" pitchFamily="2" charset="-122"/>
              </a:rPr>
              <a:t>IF (:new.Job='</a:t>
            </a:r>
            <a:r>
              <a:rPr lang="zh-CN" altLang="en-US">
                <a:solidFill>
                  <a:schemeClr val="bg1">
                    <a:lumMod val="50000"/>
                  </a:schemeClr>
                </a:solidFill>
                <a:latin typeface="华文中宋" panose="02010600040101010101" pitchFamily="2" charset="-122"/>
                <a:ea typeface="华文中宋" panose="02010600040101010101" pitchFamily="2" charset="-122"/>
              </a:rPr>
              <a:t>教授</a:t>
            </a:r>
            <a:r>
              <a:rPr lang="en-US" altLang="zh-CN">
                <a:solidFill>
                  <a:schemeClr val="bg1">
                    <a:lumMod val="50000"/>
                  </a:schemeClr>
                </a:solidFill>
                <a:latin typeface="华文中宋" panose="02010600040101010101" pitchFamily="2" charset="-122"/>
                <a:ea typeface="华文中宋" panose="02010600040101010101" pitchFamily="2" charset="-122"/>
              </a:rPr>
              <a:t>') AND (:new.Sal &lt; 4000) THEN   </a:t>
            </a:r>
          </a:p>
          <a:p>
            <a:pPr marL="971894" lvl="2" indent="0" eaLnBrk="1" hangingPunct="1">
              <a:lnSpc>
                <a:spcPts val="2333"/>
              </a:lnSpc>
              <a:buNone/>
            </a:pPr>
            <a:r>
              <a:rPr lang="en-US" altLang="zh-CN">
                <a:solidFill>
                  <a:schemeClr val="bg1">
                    <a:lumMod val="50000"/>
                  </a:schemeClr>
                </a:solidFill>
                <a:latin typeface="华文中宋" panose="02010600040101010101" pitchFamily="2" charset="-122"/>
                <a:ea typeface="华文中宋" panose="02010600040101010101" pitchFamily="2" charset="-122"/>
              </a:rPr>
              <a:t>:new.Sal :=4000;                </a:t>
            </a:r>
          </a:p>
          <a:p>
            <a:pPr marL="971894" lvl="2" indent="0" eaLnBrk="1" hangingPunct="1">
              <a:lnSpc>
                <a:spcPts val="2333"/>
              </a:lnSpc>
              <a:buNone/>
            </a:pPr>
            <a:r>
              <a:rPr lang="en-US" altLang="zh-CN">
                <a:solidFill>
                  <a:schemeClr val="bg1">
                    <a:lumMod val="50000"/>
                  </a:schemeClr>
                </a:solidFill>
                <a:latin typeface="华文中宋" panose="02010600040101010101" pitchFamily="2" charset="-122"/>
                <a:ea typeface="华文中宋" panose="02010600040101010101" pitchFamily="2" charset="-122"/>
              </a:rPr>
              <a:t>END IF;</a:t>
            </a:r>
          </a:p>
          <a:p>
            <a:pPr marL="527398" lvl="1" indent="0" eaLnBrk="1" hangingPunct="1">
              <a:lnSpc>
                <a:spcPts val="2333"/>
              </a:lnSpc>
              <a:buNone/>
            </a:pPr>
            <a:r>
              <a:rPr lang="en-US" altLang="zh-CN">
                <a:latin typeface="华文中宋" panose="02010600040101010101" pitchFamily="2" charset="-122"/>
                <a:ea typeface="华文中宋" panose="02010600040101010101" pitchFamily="2" charset="-122"/>
              </a:rPr>
              <a:t>END          </a:t>
            </a:r>
            <a:r>
              <a:rPr lang="en-US" altLang="zh-CN"/>
              <a:t>                   	</a:t>
            </a:r>
          </a:p>
        </p:txBody>
      </p:sp>
    </p:spTree>
    <p:extLst>
      <p:ext uri="{BB962C8B-B14F-4D97-AF65-F5344CB8AC3E}">
        <p14:creationId xmlns:p14="http://schemas.microsoft.com/office/powerpoint/2010/main" val="256851532"/>
      </p:ext>
    </p:extLst>
  </p:cSld>
  <p:clrMapOvr>
    <a:masterClrMapping/>
  </p:clrMapOvr>
  <p:transition spd="slow" advTm="109595">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Rot="1" noChangeArrowheads="1"/>
          </p:cNvSpPr>
          <p:nvPr>
            <p:ph type="title"/>
          </p:nvPr>
        </p:nvSpPr>
        <p:spPr/>
        <p:txBody>
          <a:bodyPr/>
          <a:lstStyle/>
          <a:p>
            <a:pPr eaLnBrk="1" hangingPunct="1"/>
            <a:r>
              <a:rPr lang="zh-CN" altLang="en-US" dirty="0"/>
              <a:t>定义触发器</a:t>
            </a:r>
            <a:endParaRPr lang="en-US" altLang="zh-CN" dirty="0"/>
          </a:p>
        </p:txBody>
      </p:sp>
      <p:sp>
        <p:nvSpPr>
          <p:cNvPr id="66564" name="Rectangle 3"/>
          <p:cNvSpPr>
            <a:spLocks noGrp="1" noRot="1" noChangeArrowheads="1"/>
          </p:cNvSpPr>
          <p:nvPr>
            <p:ph sz="quarter" idx="10"/>
          </p:nvPr>
        </p:nvSpPr>
        <p:spPr/>
        <p:txBody>
          <a:bodyPr/>
          <a:lstStyle/>
          <a:p>
            <a:pPr eaLnBrk="1" hangingPunct="1">
              <a:lnSpc>
                <a:spcPct val="80000"/>
              </a:lnSpc>
              <a:buFont typeface="Wingdings" panose="05000000000000000000" pitchFamily="2" charset="2"/>
              <a:buNone/>
            </a:pPr>
            <a:r>
              <a:rPr kumimoji="1" lang="en-US" altLang="zh-CN">
                <a:latin typeface="华文中宋" panose="02010600040101010101" pitchFamily="2" charset="-122"/>
                <a:ea typeface="华文中宋" panose="02010600040101010101" pitchFamily="2" charset="-122"/>
              </a:rPr>
              <a:t>create trigger incordernitems after insert on lineitems</a:t>
            </a:r>
          </a:p>
          <a:p>
            <a:pPr eaLnBrk="1" hangingPunct="1">
              <a:lnSpc>
                <a:spcPct val="80000"/>
              </a:lnSpc>
              <a:buFont typeface="Wingdings" panose="05000000000000000000" pitchFamily="2" charset="2"/>
              <a:buNone/>
            </a:pPr>
            <a:r>
              <a:rPr kumimoji="1" lang="en-US" altLang="zh-CN">
                <a:latin typeface="华文中宋" panose="02010600040101010101" pitchFamily="2" charset="-122"/>
                <a:ea typeface="华文中宋" panose="02010600040101010101" pitchFamily="2" charset="-122"/>
              </a:rPr>
              <a:t>for each row</a:t>
            </a:r>
          </a:p>
          <a:p>
            <a:pPr eaLnBrk="1" hangingPunct="1">
              <a:lnSpc>
                <a:spcPct val="80000"/>
              </a:lnSpc>
              <a:buFont typeface="Wingdings" panose="05000000000000000000" pitchFamily="2" charset="2"/>
              <a:buNone/>
            </a:pPr>
            <a:r>
              <a:rPr kumimoji="1" lang="en-US" altLang="zh-CN">
                <a:latin typeface="华文中宋" panose="02010600040101010101" pitchFamily="2" charset="-122"/>
                <a:ea typeface="华文中宋" panose="02010600040101010101" pitchFamily="2" charset="-122"/>
              </a:rPr>
              <a:t>       begin</a:t>
            </a:r>
          </a:p>
          <a:p>
            <a:pPr marL="894283" indent="-894283" eaLnBrk="1" hangingPunct="1">
              <a:lnSpc>
                <a:spcPct val="80000"/>
              </a:lnSpc>
              <a:buNone/>
            </a:pPr>
            <a:r>
              <a:rPr kumimoji="1" lang="en-US" altLang="zh-CN">
                <a:latin typeface="华文中宋" panose="02010600040101010101" pitchFamily="2" charset="-122"/>
                <a:ea typeface="华文中宋" panose="02010600040101010101" pitchFamily="2" charset="-122"/>
              </a:rPr>
              <a:t>           update orders set n_items=n_items+1 where     ordno=:old.ordno;</a:t>
            </a:r>
          </a:p>
          <a:p>
            <a:pPr eaLnBrk="1" hangingPunct="1">
              <a:lnSpc>
                <a:spcPct val="80000"/>
              </a:lnSpc>
              <a:buFont typeface="Wingdings" panose="05000000000000000000" pitchFamily="2" charset="2"/>
              <a:buNone/>
            </a:pPr>
            <a:r>
              <a:rPr kumimoji="1" lang="en-US" altLang="zh-CN">
                <a:latin typeface="华文中宋" panose="02010600040101010101" pitchFamily="2" charset="-122"/>
                <a:ea typeface="华文中宋" panose="02010600040101010101" pitchFamily="2" charset="-122"/>
              </a:rPr>
              <a:t>      end</a:t>
            </a:r>
          </a:p>
          <a:p>
            <a:pPr eaLnBrk="1" hangingPunct="1">
              <a:lnSpc>
                <a:spcPct val="80000"/>
              </a:lnSpc>
              <a:buFont typeface="Wingdings" panose="05000000000000000000" pitchFamily="2" charset="2"/>
              <a:buNone/>
            </a:pPr>
            <a:endParaRPr kumimoji="1" lang="en-US" altLang="zh-CN">
              <a:latin typeface="华文中宋" panose="02010600040101010101" pitchFamily="2" charset="-122"/>
              <a:ea typeface="华文中宋" panose="02010600040101010101" pitchFamily="2" charset="-122"/>
            </a:endParaRPr>
          </a:p>
          <a:p>
            <a:pPr eaLnBrk="1" hangingPunct="1">
              <a:lnSpc>
                <a:spcPct val="80000"/>
              </a:lnSpc>
              <a:buFont typeface="Wingdings" panose="05000000000000000000" pitchFamily="2" charset="2"/>
              <a:buNone/>
            </a:pPr>
            <a:endParaRPr kumimoji="1" lang="en-US" altLang="zh-CN">
              <a:latin typeface="华文中宋" panose="02010600040101010101" pitchFamily="2" charset="-122"/>
              <a:ea typeface="华文中宋" panose="02010600040101010101" pitchFamily="2" charset="-122"/>
            </a:endParaRPr>
          </a:p>
          <a:p>
            <a:pPr eaLnBrk="1" hangingPunct="1">
              <a:lnSpc>
                <a:spcPct val="80000"/>
              </a:lnSpc>
              <a:buFont typeface="Wingdings" panose="05000000000000000000" pitchFamily="2" charset="2"/>
              <a:buNone/>
            </a:pPr>
            <a:r>
              <a:rPr kumimoji="1" lang="en-US" altLang="zh-CN">
                <a:latin typeface="华文中宋" panose="02010600040101010101" pitchFamily="2" charset="-122"/>
                <a:ea typeface="华文中宋" panose="02010600040101010101" pitchFamily="2" charset="-122"/>
              </a:rPr>
              <a:t>create trigger decordernitems after delete on lineitems</a:t>
            </a:r>
          </a:p>
          <a:p>
            <a:pPr eaLnBrk="1" hangingPunct="1">
              <a:lnSpc>
                <a:spcPct val="80000"/>
              </a:lnSpc>
              <a:buFont typeface="Wingdings" panose="05000000000000000000" pitchFamily="2" charset="2"/>
              <a:buNone/>
            </a:pPr>
            <a:r>
              <a:rPr kumimoji="1" lang="en-US" altLang="zh-CN">
                <a:latin typeface="华文中宋" panose="02010600040101010101" pitchFamily="2" charset="-122"/>
                <a:ea typeface="华文中宋" panose="02010600040101010101" pitchFamily="2" charset="-122"/>
              </a:rPr>
              <a:t>for each row</a:t>
            </a:r>
          </a:p>
          <a:p>
            <a:pPr eaLnBrk="1" hangingPunct="1">
              <a:lnSpc>
                <a:spcPct val="80000"/>
              </a:lnSpc>
              <a:buFont typeface="Wingdings" panose="05000000000000000000" pitchFamily="2" charset="2"/>
              <a:buNone/>
            </a:pPr>
            <a:r>
              <a:rPr kumimoji="1" lang="en-US" altLang="zh-CN">
                <a:latin typeface="华文中宋" panose="02010600040101010101" pitchFamily="2" charset="-122"/>
                <a:ea typeface="华文中宋" panose="02010600040101010101" pitchFamily="2" charset="-122"/>
              </a:rPr>
              <a:t>       begin</a:t>
            </a:r>
          </a:p>
          <a:p>
            <a:pPr marL="894283" indent="-894283" eaLnBrk="1" hangingPunct="1">
              <a:lnSpc>
                <a:spcPct val="80000"/>
              </a:lnSpc>
              <a:buNone/>
            </a:pPr>
            <a:r>
              <a:rPr kumimoji="1" lang="en-US" altLang="zh-CN">
                <a:latin typeface="华文中宋" panose="02010600040101010101" pitchFamily="2" charset="-122"/>
                <a:ea typeface="华文中宋" panose="02010600040101010101" pitchFamily="2" charset="-122"/>
              </a:rPr>
              <a:t>           update orders set n_items=n_items-1 where ordno=:old.ordno;</a:t>
            </a:r>
          </a:p>
          <a:p>
            <a:pPr eaLnBrk="1" hangingPunct="1">
              <a:lnSpc>
                <a:spcPct val="80000"/>
              </a:lnSpc>
              <a:buFont typeface="Wingdings" panose="05000000000000000000" pitchFamily="2" charset="2"/>
              <a:buNone/>
            </a:pPr>
            <a:r>
              <a:rPr kumimoji="1" lang="en-US" altLang="zh-CN">
                <a:latin typeface="华文中宋" panose="02010600040101010101" pitchFamily="2" charset="-122"/>
                <a:ea typeface="华文中宋" panose="02010600040101010101" pitchFamily="2" charset="-122"/>
              </a:rPr>
              <a:t>      end</a:t>
            </a:r>
          </a:p>
          <a:p>
            <a:pPr eaLnBrk="1" hangingPunct="1">
              <a:lnSpc>
                <a:spcPct val="80000"/>
              </a:lnSpc>
              <a:buFont typeface="Wingdings" panose="05000000000000000000" pitchFamily="2" charset="2"/>
              <a:buNone/>
            </a:pPr>
            <a:endParaRPr lang="en-US" altLang="zh-CN">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274086498"/>
      </p:ext>
    </p:extLst>
  </p:cSld>
  <p:clrMapOvr>
    <a:masterClrMapping/>
  </p:clrMapOvr>
  <p:transition spd="slow" advTm="109595">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en-US" altLang="zh-CN"/>
              <a:t>SQL Server</a:t>
            </a:r>
            <a:r>
              <a:rPr lang="zh-CN" altLang="en-US"/>
              <a:t>中创建触发器语法格式</a:t>
            </a:r>
          </a:p>
        </p:txBody>
      </p:sp>
      <p:sp>
        <p:nvSpPr>
          <p:cNvPr id="67587" name="内容占位符 2"/>
          <p:cNvSpPr>
            <a:spLocks noGrp="1"/>
          </p:cNvSpPr>
          <p:nvPr>
            <p:ph sz="quarter" idx="10"/>
          </p:nvPr>
        </p:nvSpPr>
        <p:spPr>
          <a:xfrm>
            <a:off x="687512" y="769938"/>
            <a:ext cx="9289031" cy="4319587"/>
          </a:xfrm>
        </p:spPr>
        <p:txBody>
          <a:bodyPr/>
          <a:lstStyle/>
          <a:p>
            <a:pPr>
              <a:lnSpc>
                <a:spcPct val="150000"/>
              </a:lnSpc>
              <a:buFont typeface="Wingdings" panose="05000000000000000000" pitchFamily="2" charset="2"/>
              <a:buNone/>
            </a:pPr>
            <a:r>
              <a:rPr lang="en-US" altLang="zh-CN" dirty="0"/>
              <a:t>CREATE TRIGGER </a:t>
            </a:r>
            <a:r>
              <a:rPr lang="zh-CN" altLang="en-US" dirty="0"/>
              <a:t>触发器名称 </a:t>
            </a:r>
          </a:p>
          <a:p>
            <a:pPr>
              <a:lnSpc>
                <a:spcPct val="150000"/>
              </a:lnSpc>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ON </a:t>
            </a:r>
            <a:r>
              <a:rPr lang="zh-CN" altLang="en-US" sz="2000" dirty="0">
                <a:latin typeface="华文中宋" panose="02010600040101010101" pitchFamily="2" charset="-122"/>
                <a:ea typeface="华文中宋" panose="02010600040101010101" pitchFamily="2" charset="-122"/>
              </a:rPr>
              <a:t>表名 </a:t>
            </a:r>
            <a:r>
              <a:rPr lang="en-US" altLang="zh-CN" sz="2000" dirty="0">
                <a:latin typeface="华文中宋" panose="02010600040101010101" pitchFamily="2" charset="-122"/>
                <a:ea typeface="华文中宋" panose="02010600040101010101" pitchFamily="2" charset="-122"/>
              </a:rPr>
              <a:t>{ FOR | AFTER | INSTEAD OF } { [ INSERT ] [ , ] [ DELETE ] [ , ] [UPDATE ] } </a:t>
            </a:r>
          </a:p>
          <a:p>
            <a:pPr>
              <a:lnSpc>
                <a:spcPct val="150000"/>
              </a:lnSpc>
              <a:buFont typeface="Wingdings" panose="05000000000000000000" pitchFamily="2" charset="2"/>
              <a:buNone/>
            </a:pPr>
            <a:r>
              <a:rPr lang="en-US" altLang="zh-CN" sz="2000" dirty="0">
                <a:latin typeface="华文中宋" panose="02010600040101010101" pitchFamily="2" charset="-122"/>
                <a:ea typeface="华文中宋" panose="02010600040101010101" pitchFamily="2" charset="-122"/>
              </a:rPr>
              <a:t>AS SQL </a:t>
            </a:r>
            <a:r>
              <a:rPr lang="zh-CN" altLang="en-US" sz="2000" dirty="0">
                <a:latin typeface="华文中宋" panose="02010600040101010101" pitchFamily="2" charset="-122"/>
                <a:ea typeface="华文中宋" panose="02010600040101010101" pitchFamily="2" charset="-122"/>
              </a:rPr>
              <a:t>语句 </a:t>
            </a:r>
            <a:r>
              <a:rPr lang="en-US" altLang="zh-CN" sz="2000" dirty="0">
                <a:latin typeface="华文中宋" panose="02010600040101010101" pitchFamily="2" charset="-122"/>
                <a:ea typeface="华文中宋" panose="02010600040101010101" pitchFamily="2" charset="-122"/>
              </a:rPr>
              <a:t>[ ... n ] </a:t>
            </a:r>
          </a:p>
          <a:p>
            <a:pPr>
              <a:lnSpc>
                <a:spcPct val="150000"/>
              </a:lnSpc>
              <a:buFont typeface="Wingdings" panose="05000000000000000000" pitchFamily="2" charset="2"/>
              <a:buNone/>
            </a:pPr>
            <a:endParaRPr lang="en-US" altLang="zh-CN" dirty="0"/>
          </a:p>
          <a:p>
            <a:pPr>
              <a:lnSpc>
                <a:spcPct val="150000"/>
              </a:lnSpc>
              <a:buFont typeface="Wingdings" panose="05000000000000000000" pitchFamily="2" charset="2"/>
              <a:buNone/>
            </a:pPr>
            <a:r>
              <a:rPr lang="zh-CN" altLang="en-US" b="1" dirty="0">
                <a:solidFill>
                  <a:srgbClr val="00359E"/>
                </a:solidFill>
              </a:rPr>
              <a:t>注：</a:t>
            </a:r>
            <a:r>
              <a:rPr lang="en-US" altLang="zh-CN" dirty="0">
                <a:solidFill>
                  <a:srgbClr val="00359E"/>
                </a:solidFill>
              </a:rPr>
              <a:t>SQL server</a:t>
            </a:r>
            <a:r>
              <a:rPr lang="zh-CN" altLang="en-US" dirty="0">
                <a:solidFill>
                  <a:srgbClr val="00359E"/>
                </a:solidFill>
              </a:rPr>
              <a:t>中</a:t>
            </a:r>
            <a:r>
              <a:rPr lang="en-US" altLang="zh-CN" dirty="0">
                <a:solidFill>
                  <a:srgbClr val="00359E"/>
                </a:solidFill>
              </a:rPr>
              <a:t>inserted</a:t>
            </a:r>
            <a:r>
              <a:rPr lang="zh-CN" altLang="en-US" dirty="0">
                <a:solidFill>
                  <a:srgbClr val="00359E"/>
                </a:solidFill>
              </a:rPr>
              <a:t>相当于课本的</a:t>
            </a:r>
            <a:r>
              <a:rPr lang="en-US" altLang="zh-CN" dirty="0">
                <a:solidFill>
                  <a:srgbClr val="00359E"/>
                </a:solidFill>
              </a:rPr>
              <a:t>new. deleted</a:t>
            </a:r>
            <a:r>
              <a:rPr lang="zh-CN" altLang="en-US" dirty="0">
                <a:solidFill>
                  <a:srgbClr val="00359E"/>
                </a:solidFill>
              </a:rPr>
              <a:t>相当于课本的</a:t>
            </a:r>
            <a:r>
              <a:rPr lang="en-US" altLang="zh-CN" dirty="0">
                <a:solidFill>
                  <a:srgbClr val="00359E"/>
                </a:solidFill>
              </a:rPr>
              <a:t>old</a:t>
            </a:r>
            <a:endParaRPr lang="zh-CN" altLang="en-US" dirty="0">
              <a:solidFill>
                <a:srgbClr val="00359E"/>
              </a:solidFill>
            </a:endParaRPr>
          </a:p>
          <a:p>
            <a:pPr>
              <a:lnSpc>
                <a:spcPct val="150000"/>
              </a:lnSpc>
              <a:buFont typeface="Wingdings" panose="05000000000000000000" pitchFamily="2" charset="2"/>
              <a:buNone/>
            </a:pPr>
            <a:endParaRPr lang="en-US" altLang="zh-CN" dirty="0"/>
          </a:p>
        </p:txBody>
      </p:sp>
    </p:spTree>
    <p:extLst>
      <p:ext uri="{BB962C8B-B14F-4D97-AF65-F5344CB8AC3E}">
        <p14:creationId xmlns:p14="http://schemas.microsoft.com/office/powerpoint/2010/main" val="2338682063"/>
      </p:ext>
    </p:extLst>
  </p:cSld>
  <p:clrMapOvr>
    <a:masterClrMapping/>
  </p:clrMapOvr>
  <p:transition spd="slow" advTm="109595">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1</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实体完整性</a:t>
            </a:r>
          </a:p>
        </p:txBody>
      </p:sp>
      <p:sp>
        <p:nvSpPr>
          <p:cNvPr id="12" name="矩形 48"/>
          <p:cNvSpPr>
            <a:spLocks noChangeArrowheads="1"/>
          </p:cNvSpPr>
          <p:nvPr/>
        </p:nvSpPr>
        <p:spPr bwMode="auto">
          <a:xfrm>
            <a:off x="4039306" y="2524126"/>
            <a:ext cx="3896431" cy="8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实体完整性定义</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实体完整性检查和违约处理</a:t>
            </a:r>
          </a:p>
        </p:txBody>
      </p:sp>
    </p:spTree>
    <p:extLst>
      <p:ext uri="{BB962C8B-B14F-4D97-AF65-F5344CB8AC3E}">
        <p14:creationId xmlns:p14="http://schemas.microsoft.com/office/powerpoint/2010/main" val="2799457106"/>
      </p:ext>
    </p:extLst>
  </p:cSld>
  <p:clrMapOvr>
    <a:masterClrMapping/>
  </p:clrMapOvr>
  <p:transition spd="slow" advTm="1553">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举例</a:t>
            </a:r>
          </a:p>
        </p:txBody>
      </p:sp>
      <p:sp>
        <p:nvSpPr>
          <p:cNvPr id="68611" name="矩形 2"/>
          <p:cNvSpPr>
            <a:spLocks noChangeArrowheads="1"/>
          </p:cNvSpPr>
          <p:nvPr/>
        </p:nvSpPr>
        <p:spPr bwMode="auto">
          <a:xfrm>
            <a:off x="719767" y="625253"/>
            <a:ext cx="8880987" cy="3744416"/>
          </a:xfrm>
          <a:prstGeom prst="rect">
            <a:avLst/>
          </a:prstGeom>
        </p:spPr>
        <p:txBody>
          <a:bodyPr/>
          <a:lstStyle/>
          <a:p>
            <a:pPr marL="296330" indent="-296330" defTabSz="1014227">
              <a:lnSpc>
                <a:spcPct val="150000"/>
              </a:lnSpc>
              <a:spcBef>
                <a:spcPct val="20000"/>
              </a:spcBef>
            </a:pPr>
            <a:r>
              <a:rPr lang="zh-CN" altLang="en-US" sz="2222" b="1" dirty="0">
                <a:latin typeface="微软雅黑" panose="020B0503020204020204" pitchFamily="34" charset="-122"/>
                <a:ea typeface="微软雅黑" panose="020B0503020204020204" pitchFamily="34" charset="-122"/>
              </a:rPr>
              <a:t>创建触发器</a:t>
            </a:r>
            <a:r>
              <a:rPr lang="en-US" altLang="zh-CN" sz="2222" b="1" dirty="0">
                <a:latin typeface="微软雅黑" panose="020B0503020204020204" pitchFamily="34" charset="-122"/>
                <a:ea typeface="微软雅黑" panose="020B0503020204020204" pitchFamily="34" charset="-122"/>
              </a:rPr>
              <a:t>,</a:t>
            </a:r>
            <a:r>
              <a:rPr lang="zh-CN" altLang="en-US" sz="2222" b="1" dirty="0">
                <a:latin typeface="微软雅黑" panose="020B0503020204020204" pitchFamily="34" charset="-122"/>
                <a:ea typeface="微软雅黑" panose="020B0503020204020204" pitchFamily="34" charset="-122"/>
              </a:rPr>
              <a:t>限制将</a:t>
            </a:r>
            <a:r>
              <a:rPr lang="en-US" altLang="zh-CN" sz="2222" b="1" dirty="0">
                <a:latin typeface="微软雅黑" panose="020B0503020204020204" pitchFamily="34" charset="-122"/>
                <a:ea typeface="微软雅黑" panose="020B0503020204020204" pitchFamily="34" charset="-122"/>
              </a:rPr>
              <a:t>SC</a:t>
            </a:r>
            <a:r>
              <a:rPr lang="zh-CN" altLang="en-US" sz="2222" b="1" dirty="0">
                <a:latin typeface="微软雅黑" panose="020B0503020204020204" pitchFamily="34" charset="-122"/>
                <a:ea typeface="微软雅黑" panose="020B0503020204020204" pitchFamily="34" charset="-122"/>
              </a:rPr>
              <a:t>表中不及格学生的成绩改为及格。 </a:t>
            </a:r>
            <a:endParaRPr lang="en-US" altLang="zh-CN" sz="2222" b="1" dirty="0">
              <a:latin typeface="微软雅黑" panose="020B0503020204020204" pitchFamily="34" charset="-122"/>
              <a:ea typeface="微软雅黑" panose="020B0503020204020204" pitchFamily="34" charset="-122"/>
            </a:endParaRPr>
          </a:p>
          <a:p>
            <a:pPr marL="296330" indent="-296330" defTabSz="1014227">
              <a:lnSpc>
                <a:spcPts val="2400"/>
              </a:lnSpc>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rPr>
              <a:t>CREATE TRIGGER </a:t>
            </a:r>
            <a:r>
              <a:rPr lang="en-US" altLang="zh-CN" sz="2000" dirty="0" err="1">
                <a:solidFill>
                  <a:schemeClr val="bg1">
                    <a:lumMod val="50000"/>
                  </a:schemeClr>
                </a:solidFill>
                <a:latin typeface="华文中宋" panose="02010600040101010101" pitchFamily="2" charset="-122"/>
                <a:ea typeface="华文中宋" panose="02010600040101010101" pitchFamily="2" charset="-122"/>
              </a:rPr>
              <a:t>tri_grade</a:t>
            </a:r>
            <a:r>
              <a:rPr lang="en-US" altLang="zh-CN" sz="2000" dirty="0">
                <a:solidFill>
                  <a:schemeClr val="bg1">
                    <a:lumMod val="50000"/>
                  </a:schemeClr>
                </a:solidFill>
                <a:latin typeface="华文中宋" panose="02010600040101010101" pitchFamily="2" charset="-122"/>
                <a:ea typeface="华文中宋" panose="02010600040101010101" pitchFamily="2" charset="-122"/>
              </a:rPr>
              <a:t> </a:t>
            </a:r>
          </a:p>
          <a:p>
            <a:pPr marL="296330" indent="-296330" defTabSz="1014227">
              <a:lnSpc>
                <a:spcPts val="2400"/>
              </a:lnSpc>
              <a:spcBef>
                <a:spcPct val="20000"/>
              </a:spcBef>
            </a:pPr>
            <a:r>
              <a:rPr lang="en-US" altLang="zh-CN"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ON SC FOR UPDATE </a:t>
            </a:r>
          </a:p>
          <a:p>
            <a:pPr marL="296330" indent="-296330" defTabSz="1014227">
              <a:lnSpc>
                <a:spcPts val="2400"/>
              </a:lnSpc>
              <a:spcBef>
                <a:spcPct val="20000"/>
              </a:spcBef>
            </a:pPr>
            <a:r>
              <a:rPr lang="en-US" altLang="zh-CN"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AS</a:t>
            </a:r>
          </a:p>
          <a:p>
            <a:pPr marL="296330" indent="-296330" defTabSz="1014227">
              <a:lnSpc>
                <a:spcPts val="2400"/>
              </a:lnSpc>
              <a:spcBef>
                <a:spcPct val="20000"/>
              </a:spcBef>
            </a:pPr>
            <a:r>
              <a:rPr lang="en-US" altLang="zh-CN"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IF UPDATE(Grade) </a:t>
            </a:r>
          </a:p>
          <a:p>
            <a:pPr marL="296330" indent="-296330" defTabSz="1014227">
              <a:lnSpc>
                <a:spcPts val="2400"/>
              </a:lnSpc>
              <a:spcBef>
                <a:spcPct val="20000"/>
              </a:spcBef>
            </a:pPr>
            <a:r>
              <a:rPr lang="en-US" altLang="zh-CN"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IF EXISTS(SELECT * FROM INSERTED JOIN DELETED ON </a:t>
            </a:r>
            <a:r>
              <a:rPr lang="en-US" altLang="zh-CN" sz="1800" dirty="0" err="1">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INSERTED.Sno</a:t>
            </a:r>
            <a:r>
              <a:rPr lang="en-US" altLang="zh-CN"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 </a:t>
            </a:r>
            <a:r>
              <a:rPr lang="en-US" altLang="zh-CN" sz="1800" dirty="0" err="1">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DELETED.Sno</a:t>
            </a:r>
            <a:r>
              <a:rPr lang="en-US" altLang="zh-CN"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WHERE </a:t>
            </a:r>
            <a:r>
              <a:rPr lang="en-US" altLang="zh-CN" sz="1800" dirty="0" err="1">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INSERTED.Grade</a:t>
            </a:r>
            <a:r>
              <a:rPr lang="en-US" altLang="zh-CN"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&gt;= 60 AND </a:t>
            </a:r>
            <a:r>
              <a:rPr lang="en-US" altLang="zh-CN" sz="1800" dirty="0" err="1">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DELETED.Grade</a:t>
            </a:r>
            <a:r>
              <a:rPr lang="en-US" altLang="zh-CN"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&lt; 60) </a:t>
            </a:r>
          </a:p>
          <a:p>
            <a:pPr marL="296330" indent="-296330" defTabSz="1014227">
              <a:lnSpc>
                <a:spcPts val="2400"/>
              </a:lnSpc>
              <a:spcBef>
                <a:spcPct val="20000"/>
              </a:spcBef>
            </a:pPr>
            <a:r>
              <a:rPr lang="en-US" altLang="zh-CN"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ROLLBACK /* </a:t>
            </a:r>
            <a:r>
              <a:rPr lang="zh-CN" altLang="en-US"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这里</a:t>
            </a:r>
            <a:r>
              <a:rPr lang="en-US" altLang="zh-CN"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ROLLBACK</a:t>
            </a:r>
            <a:r>
              <a:rPr lang="zh-CN" altLang="en-US"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代表回滚</a:t>
            </a:r>
            <a:r>
              <a:rPr lang="en-US" altLang="zh-CN"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a:t>
            </a:r>
            <a:r>
              <a:rPr lang="zh-CN" altLang="en-US" sz="18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取消更新操作 </a:t>
            </a:r>
          </a:p>
        </p:txBody>
      </p:sp>
    </p:spTree>
    <p:extLst>
      <p:ext uri="{BB962C8B-B14F-4D97-AF65-F5344CB8AC3E}">
        <p14:creationId xmlns:p14="http://schemas.microsoft.com/office/powerpoint/2010/main" val="98312719"/>
      </p:ext>
    </p:extLst>
  </p:cSld>
  <p:clrMapOvr>
    <a:masterClrMapping/>
  </p:clrMapOvr>
  <p:transition spd="slow" advTm="109595">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举例</a:t>
            </a:r>
          </a:p>
        </p:txBody>
      </p:sp>
      <p:sp>
        <p:nvSpPr>
          <p:cNvPr id="69635" name="矩形 2"/>
          <p:cNvSpPr>
            <a:spLocks noChangeArrowheads="1"/>
          </p:cNvSpPr>
          <p:nvPr/>
        </p:nvSpPr>
        <p:spPr bwMode="auto">
          <a:xfrm>
            <a:off x="687512" y="817037"/>
            <a:ext cx="9281031" cy="4080925"/>
          </a:xfrm>
          <a:prstGeom prst="rect">
            <a:avLst/>
          </a:prstGeom>
        </p:spPr>
        <p:txBody>
          <a:bodyPr>
            <a:spAutoFit/>
          </a:bodyPr>
          <a:lstStyle/>
          <a:p>
            <a:pPr marL="296330" indent="-296330" defTabSz="1014227">
              <a:lnSpc>
                <a:spcPct val="150000"/>
              </a:lnSpc>
              <a:spcBef>
                <a:spcPct val="20000"/>
              </a:spcBef>
            </a:pPr>
            <a:r>
              <a:rPr lang="zh-CN" altLang="en-US" sz="2222" b="1" dirty="0">
                <a:latin typeface="微软雅黑" panose="020B0503020204020204" pitchFamily="34" charset="-122"/>
                <a:ea typeface="微软雅黑" panose="020B0503020204020204" pitchFamily="34" charset="-122"/>
              </a:rPr>
              <a:t>创建实现限制最低工资必须小于最高工资的触发器。</a:t>
            </a:r>
          </a:p>
          <a:p>
            <a:pPr marL="296330" indent="-296330" defTabSz="1014227">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rPr>
              <a:t>CREATE TRIGGER tri_job_salary2 </a:t>
            </a:r>
          </a:p>
          <a:p>
            <a:pPr marL="296330" indent="-296330" defTabSz="1014227">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ON </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工作表 </a:t>
            </a: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FOR INSERT, UPDATE </a:t>
            </a:r>
          </a:p>
          <a:p>
            <a:pPr marL="296330" indent="-296330" defTabSz="1014227">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AS </a:t>
            </a:r>
          </a:p>
          <a:p>
            <a:pPr marL="296330" indent="-296330" defTabSz="1014227">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IF EXISTS(SELECT * FROM INSERTED WHERE </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最低工资 </a:t>
            </a: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&gt;= </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最高工资 </a:t>
            </a: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a:t>
            </a:r>
          </a:p>
          <a:p>
            <a:pPr marL="296330" indent="-296330" defTabSz="1014227">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BEGIN </a:t>
            </a:r>
          </a:p>
          <a:p>
            <a:pPr marL="296330" indent="-296330" defTabSz="1014227">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PRINT '</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最低工资必须小于最高工资</a:t>
            </a: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a:t>
            </a:r>
          </a:p>
          <a:p>
            <a:pPr marL="296330" indent="-296330" defTabSz="1014227">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ROLLBACK </a:t>
            </a:r>
          </a:p>
          <a:p>
            <a:pPr marL="296330" indent="-296330" defTabSz="1014227">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END </a:t>
            </a:r>
          </a:p>
          <a:p>
            <a:pPr marL="296330" indent="-296330" defTabSz="1014227">
              <a:lnSpc>
                <a:spcPct val="150000"/>
              </a:lnSpc>
              <a:spcBef>
                <a:spcPct val="20000"/>
              </a:spcBef>
            </a:pPr>
            <a:endParaRPr lang="en-US" altLang="zh-CN" sz="2222"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3321062"/>
      </p:ext>
    </p:extLst>
  </p:cSld>
  <p:clrMapOvr>
    <a:masterClrMapping/>
  </p:clrMapOvr>
  <p:transition spd="slow" advTm="109595">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举例</a:t>
            </a:r>
          </a:p>
        </p:txBody>
      </p:sp>
      <p:sp>
        <p:nvSpPr>
          <p:cNvPr id="69635" name="矩形 2"/>
          <p:cNvSpPr>
            <a:spLocks noChangeArrowheads="1"/>
          </p:cNvSpPr>
          <p:nvPr/>
        </p:nvSpPr>
        <p:spPr bwMode="auto">
          <a:xfrm>
            <a:off x="699019" y="786741"/>
            <a:ext cx="9061501" cy="4141518"/>
          </a:xfrm>
          <a:prstGeom prst="rect">
            <a:avLst/>
          </a:prstGeom>
        </p:spPr>
        <p:txBody>
          <a:bodyPr wrap="square">
            <a:spAutoFit/>
          </a:bodyPr>
          <a:lstStyle/>
          <a:p>
            <a:pPr defTabSz="1014227">
              <a:lnSpc>
                <a:spcPct val="150000"/>
              </a:lnSpc>
              <a:spcBef>
                <a:spcPct val="20000"/>
              </a:spcBef>
            </a:pPr>
            <a:r>
              <a:rPr lang="zh-CN" altLang="en-US" sz="2222" b="1" dirty="0">
                <a:latin typeface="微软雅黑" panose="020B0503020204020204" pitchFamily="34" charset="-122"/>
                <a:ea typeface="微软雅黑" panose="020B0503020204020204" pitchFamily="34" charset="-122"/>
              </a:rPr>
              <a:t>创建实现限制雇员的工资必须在工作表的相应工作的最低工资和最高工资之间。</a:t>
            </a:r>
          </a:p>
          <a:p>
            <a:pPr marL="296330" indent="-296330" defTabSz="1014227">
              <a:lnSpc>
                <a:spcPct val="150000"/>
              </a:lnSpc>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rPr>
              <a:t>CREATE TRIGGER </a:t>
            </a:r>
            <a:r>
              <a:rPr lang="en-US" altLang="zh-CN" sz="2000" dirty="0" err="1">
                <a:solidFill>
                  <a:schemeClr val="bg1">
                    <a:lumMod val="50000"/>
                  </a:schemeClr>
                </a:solidFill>
                <a:latin typeface="华文中宋" panose="02010600040101010101" pitchFamily="2" charset="-122"/>
                <a:ea typeface="华文中宋" panose="02010600040101010101" pitchFamily="2" charset="-122"/>
              </a:rPr>
              <a:t>tri_emp_salary</a:t>
            </a:r>
            <a:r>
              <a:rPr lang="en-US" altLang="zh-CN" sz="2000" dirty="0">
                <a:solidFill>
                  <a:schemeClr val="bg1">
                    <a:lumMod val="50000"/>
                  </a:schemeClr>
                </a:solidFill>
                <a:latin typeface="华文中宋" panose="02010600040101010101" pitchFamily="2" charset="-122"/>
                <a:ea typeface="华文中宋" panose="02010600040101010101" pitchFamily="2" charset="-122"/>
              </a:rPr>
              <a:t> </a:t>
            </a:r>
          </a:p>
          <a:p>
            <a:pPr marL="296330" indent="-296330" defTabSz="1014227">
              <a:lnSpc>
                <a:spcPct val="150000"/>
              </a:lnSpc>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ON </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雇员表 </a:t>
            </a: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FOR INSERT, UPDATE </a:t>
            </a:r>
          </a:p>
          <a:p>
            <a:pPr marL="296330" indent="-296330" defTabSz="1014227">
              <a:lnSpc>
                <a:spcPct val="150000"/>
              </a:lnSpc>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AS </a:t>
            </a:r>
          </a:p>
          <a:p>
            <a:pPr marL="296330" indent="-296330" defTabSz="1014227">
              <a:lnSpc>
                <a:spcPct val="150000"/>
              </a:lnSpc>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IF EXISTS (SELECT * FROM INSERTED a JOIN </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工作表 </a:t>
            </a:r>
            <a:r>
              <a:rPr lang="en-US" altLang="zh-CN" sz="2000" dirty="0" err="1">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bON</a:t>
            </a: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a.</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工作编号 </a:t>
            </a: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b.</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工作编号 </a:t>
            </a: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WHERE </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工资 </a:t>
            </a: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NOT BETWEEN </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最低工资 </a:t>
            </a: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AND </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最高工资 </a:t>
            </a: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a:t>
            </a:r>
          </a:p>
          <a:p>
            <a:pPr marL="296330" indent="-296330" defTabSz="1014227">
              <a:lnSpc>
                <a:spcPct val="150000"/>
              </a:lnSpc>
              <a:spcBef>
                <a:spcPct val="20000"/>
              </a:spcBef>
            </a:pPr>
            <a:r>
              <a:rPr lang="en-US" altLang="zh-CN"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rPr>
              <a:t>      ROLLBACK </a:t>
            </a:r>
            <a:endParaRPr lang="zh-CN" altLang="en-US" sz="2000" dirty="0">
              <a:solidFill>
                <a:schemeClr val="bg1">
                  <a:lumMod val="50000"/>
                </a:schemeClr>
              </a:solidFill>
              <a:latin typeface="华文中宋" panose="02010600040101010101" pitchFamily="2" charset="-122"/>
              <a:ea typeface="华文中宋" panose="02010600040101010101" pitchFamily="2" charset="-122"/>
              <a:cs typeface="Arial" panose="020B0604020202020204" pitchFamily="34" charset="0"/>
            </a:endParaRPr>
          </a:p>
        </p:txBody>
      </p:sp>
    </p:spTree>
    <p:extLst>
      <p:ext uri="{BB962C8B-B14F-4D97-AF65-F5344CB8AC3E}">
        <p14:creationId xmlns:p14="http://schemas.microsoft.com/office/powerpoint/2010/main" val="3940847820"/>
      </p:ext>
    </p:extLst>
  </p:cSld>
  <p:clrMapOvr>
    <a:masterClrMapping/>
  </p:clrMapOvr>
  <p:transition spd="slow" advTm="109595">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pPr eaLnBrk="1" hangingPunct="1"/>
            <a:r>
              <a:rPr lang="en-US" altLang="zh-CN" dirty="0"/>
              <a:t>Oracle </a:t>
            </a:r>
            <a:r>
              <a:rPr lang="zh-CN" altLang="en-US" dirty="0"/>
              <a:t>创建触发器</a:t>
            </a:r>
            <a:r>
              <a:rPr lang="zh-CN" altLang="en-US"/>
              <a:t>语法格式</a:t>
            </a:r>
            <a:endParaRPr lang="zh-CN" altLang="en-US" dirty="0"/>
          </a:p>
        </p:txBody>
      </p:sp>
      <p:sp>
        <p:nvSpPr>
          <p:cNvPr id="70659" name="内容占位符 2"/>
          <p:cNvSpPr>
            <a:spLocks noGrp="1"/>
          </p:cNvSpPr>
          <p:nvPr>
            <p:ph sz="quarter" idx="10"/>
          </p:nvPr>
        </p:nvSpPr>
        <p:spPr/>
        <p:txBody>
          <a:bodyPr/>
          <a:lstStyle/>
          <a:p>
            <a:pPr>
              <a:buFont typeface="Wingdings" panose="05000000000000000000" pitchFamily="2" charset="2"/>
              <a:buNone/>
            </a:pPr>
            <a:r>
              <a:rPr lang="en-US" altLang="zh-CN">
                <a:latin typeface="华文中宋" panose="02010600040101010101" pitchFamily="2" charset="-122"/>
                <a:ea typeface="华文中宋" panose="02010600040101010101" pitchFamily="2" charset="-122"/>
              </a:rPr>
              <a:t>CREATE [OR REPLACE] TIGGER </a:t>
            </a:r>
            <a:r>
              <a:rPr lang="zh-CN" altLang="en-US">
                <a:latin typeface="华文中宋" panose="02010600040101010101" pitchFamily="2" charset="-122"/>
                <a:ea typeface="华文中宋" panose="02010600040101010101" pitchFamily="2" charset="-122"/>
              </a:rPr>
              <a:t>触发器名 </a:t>
            </a:r>
            <a:endParaRPr lang="en-US" altLang="zh-CN">
              <a:latin typeface="华文中宋" panose="02010600040101010101" pitchFamily="2" charset="-122"/>
              <a:ea typeface="华文中宋" panose="02010600040101010101" pitchFamily="2" charset="-122"/>
            </a:endParaRPr>
          </a:p>
          <a:p>
            <a:pPr>
              <a:buFont typeface="Wingdings" panose="05000000000000000000" pitchFamily="2" charset="2"/>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[BEFORE | AFTER ]</a:t>
            </a:r>
            <a:r>
              <a:rPr lang="zh-CN" altLang="en-US" sz="2000">
                <a:latin typeface="华文中宋" panose="02010600040101010101" pitchFamily="2" charset="-122"/>
                <a:ea typeface="华文中宋" panose="02010600040101010101" pitchFamily="2" charset="-122"/>
                <a:cs typeface="Arial" panose="020B0604020202020204" pitchFamily="34" charset="0"/>
              </a:rPr>
              <a:t> 触发事件 </a:t>
            </a:r>
            <a:r>
              <a:rPr lang="en-US" altLang="zh-CN" sz="2000">
                <a:latin typeface="华文中宋" panose="02010600040101010101" pitchFamily="2" charset="-122"/>
                <a:ea typeface="华文中宋" panose="02010600040101010101" pitchFamily="2" charset="-122"/>
                <a:cs typeface="Arial" panose="020B0604020202020204" pitchFamily="34" charset="0"/>
              </a:rPr>
              <a:t>ON </a:t>
            </a:r>
            <a:r>
              <a:rPr lang="zh-CN" altLang="en-US" sz="2000">
                <a:latin typeface="华文中宋" panose="02010600040101010101" pitchFamily="2" charset="-122"/>
                <a:ea typeface="华文中宋" panose="02010600040101010101" pitchFamily="2" charset="-122"/>
                <a:cs typeface="Arial" panose="020B0604020202020204" pitchFamily="34" charset="0"/>
              </a:rPr>
              <a:t>表名</a:t>
            </a:r>
          </a:p>
          <a:p>
            <a:pPr>
              <a:buFont typeface="Wingdings" panose="05000000000000000000" pitchFamily="2" charset="2"/>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[FOR EACH ROW]  [WHEN </a:t>
            </a:r>
            <a:r>
              <a:rPr lang="zh-CN" altLang="en-US" sz="2000">
                <a:latin typeface="华文中宋" panose="02010600040101010101" pitchFamily="2" charset="-122"/>
                <a:ea typeface="华文中宋" panose="02010600040101010101" pitchFamily="2" charset="-122"/>
                <a:cs typeface="Arial" panose="020B0604020202020204" pitchFamily="34" charset="0"/>
              </a:rPr>
              <a:t>触发条件</a:t>
            </a:r>
            <a:r>
              <a:rPr lang="en-US" altLang="zh-CN" sz="2000">
                <a:latin typeface="华文中宋" panose="02010600040101010101" pitchFamily="2" charset="-122"/>
                <a:ea typeface="华文中宋" panose="02010600040101010101" pitchFamily="2" charset="-122"/>
                <a:cs typeface="Arial" panose="020B0604020202020204" pitchFamily="34" charset="0"/>
              </a:rPr>
              <a:t>]</a:t>
            </a:r>
          </a:p>
          <a:p>
            <a:pPr>
              <a:buFont typeface="Wingdings" panose="05000000000000000000" pitchFamily="2" charset="2"/>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[DECLARE </a:t>
            </a:r>
          </a:p>
          <a:p>
            <a:pPr>
              <a:buFont typeface="Wingdings" panose="05000000000000000000" pitchFamily="2" charset="2"/>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   </a:t>
            </a:r>
            <a:r>
              <a:rPr lang="zh-CN" altLang="en-US" sz="2000">
                <a:latin typeface="华文中宋" panose="02010600040101010101" pitchFamily="2" charset="-122"/>
                <a:ea typeface="华文中宋" panose="02010600040101010101" pitchFamily="2" charset="-122"/>
                <a:cs typeface="Arial" panose="020B0604020202020204" pitchFamily="34" charset="0"/>
              </a:rPr>
              <a:t>说明部分</a:t>
            </a:r>
            <a:r>
              <a:rPr lang="en-US" altLang="zh-CN" sz="2000">
                <a:latin typeface="华文中宋" panose="02010600040101010101" pitchFamily="2" charset="-122"/>
                <a:ea typeface="华文中宋" panose="02010600040101010101" pitchFamily="2" charset="-122"/>
                <a:cs typeface="Arial" panose="020B0604020202020204" pitchFamily="34" charset="0"/>
              </a:rPr>
              <a:t>]</a:t>
            </a:r>
            <a:r>
              <a:rPr lang="zh-CN" altLang="en-US" sz="2000">
                <a:latin typeface="华文中宋" panose="02010600040101010101" pitchFamily="2" charset="-122"/>
                <a:ea typeface="华文中宋" panose="02010600040101010101" pitchFamily="2" charset="-122"/>
                <a:cs typeface="Arial" panose="020B0604020202020204" pitchFamily="34" charset="0"/>
              </a:rPr>
              <a:t> </a:t>
            </a:r>
            <a:endParaRPr lang="en-US" altLang="zh-CN" sz="2000">
              <a:latin typeface="华文中宋" panose="02010600040101010101" pitchFamily="2" charset="-122"/>
              <a:ea typeface="华文中宋" panose="02010600040101010101" pitchFamily="2" charset="-122"/>
              <a:cs typeface="Arial" panose="020B0604020202020204" pitchFamily="34" charset="0"/>
            </a:endParaRPr>
          </a:p>
          <a:p>
            <a:pPr>
              <a:buFont typeface="Wingdings" panose="05000000000000000000" pitchFamily="2" charset="2"/>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BEGIN</a:t>
            </a:r>
          </a:p>
          <a:p>
            <a:pPr>
              <a:buFont typeface="Wingdings" panose="05000000000000000000" pitchFamily="2" charset="2"/>
              <a:buNone/>
            </a:pPr>
            <a:r>
              <a:rPr lang="zh-CN" altLang="en-US" sz="2000">
                <a:latin typeface="华文中宋" panose="02010600040101010101" pitchFamily="2" charset="-122"/>
                <a:ea typeface="华文中宋" panose="02010600040101010101" pitchFamily="2" charset="-122"/>
                <a:cs typeface="Arial" panose="020B0604020202020204" pitchFamily="34" charset="0"/>
              </a:rPr>
              <a:t>   执行语句</a:t>
            </a:r>
          </a:p>
          <a:p>
            <a:pPr>
              <a:buFont typeface="Wingdings" panose="05000000000000000000" pitchFamily="2" charset="2"/>
              <a:buNone/>
            </a:pPr>
            <a:r>
              <a:rPr lang="en-US" altLang="zh-CN" sz="2000">
                <a:latin typeface="华文中宋" panose="02010600040101010101" pitchFamily="2" charset="-122"/>
                <a:ea typeface="华文中宋" panose="02010600040101010101" pitchFamily="2" charset="-122"/>
                <a:cs typeface="Arial" panose="020B0604020202020204" pitchFamily="34" charset="0"/>
              </a:rPr>
              <a:t>END</a:t>
            </a:r>
            <a:endParaRPr lang="zh-CN" altLang="en-US" sz="2000">
              <a:latin typeface="华文中宋" panose="02010600040101010101" pitchFamily="2" charset="-122"/>
              <a:ea typeface="华文中宋" panose="02010600040101010101" pitchFamily="2" charset="-122"/>
              <a:cs typeface="Arial" panose="020B0604020202020204" pitchFamily="34" charset="0"/>
            </a:endParaRPr>
          </a:p>
        </p:txBody>
      </p:sp>
    </p:spTree>
    <p:extLst>
      <p:ext uri="{BB962C8B-B14F-4D97-AF65-F5344CB8AC3E}">
        <p14:creationId xmlns:p14="http://schemas.microsoft.com/office/powerpoint/2010/main" val="968863136"/>
      </p:ext>
    </p:extLst>
  </p:cSld>
  <p:clrMapOvr>
    <a:masterClrMapping/>
  </p:clrMapOvr>
  <p:transition spd="slow" advTm="109595">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nchor="ctr"/>
          <a:lstStyle/>
          <a:p>
            <a:pPr eaLnBrk="1" hangingPunct="1"/>
            <a:r>
              <a:rPr lang="zh-CN" altLang="en-US"/>
              <a:t>用</a:t>
            </a:r>
            <a:r>
              <a:rPr lang="en-US" altLang="zh-CN"/>
              <a:t>Oracle</a:t>
            </a:r>
            <a:r>
              <a:rPr lang="zh-CN" altLang="en-US"/>
              <a:t>实现限制将</a:t>
            </a:r>
            <a:r>
              <a:rPr lang="en-US" altLang="zh-CN"/>
              <a:t>SC</a:t>
            </a:r>
            <a:r>
              <a:rPr lang="zh-CN" altLang="en-US"/>
              <a:t>表中不及格学生的成绩改为及格</a:t>
            </a:r>
          </a:p>
        </p:txBody>
      </p:sp>
      <p:sp>
        <p:nvSpPr>
          <p:cNvPr id="71683" name="内容占位符 2"/>
          <p:cNvSpPr>
            <a:spLocks noGrp="1"/>
          </p:cNvSpPr>
          <p:nvPr>
            <p:ph sz="quarter" idx="10"/>
          </p:nvPr>
        </p:nvSpPr>
        <p:spPr>
          <a:xfrm>
            <a:off x="687513" y="769938"/>
            <a:ext cx="4968551" cy="4319587"/>
          </a:xfrm>
        </p:spPr>
        <p:txBody>
          <a:bodyPr/>
          <a:lstStyle/>
          <a:p>
            <a:pPr>
              <a:spcBef>
                <a:spcPct val="0"/>
              </a:spcBef>
              <a:buFont typeface="Monotype Sorts" pitchFamily="2" charset="2"/>
              <a:buNone/>
            </a:pPr>
            <a:r>
              <a:rPr lang="en-US" altLang="zh-CN" sz="2000" dirty="0">
                <a:latin typeface="华文中宋" panose="02010600040101010101" pitchFamily="2" charset="-122"/>
                <a:ea typeface="华文中宋" panose="02010600040101010101" pitchFamily="2" charset="-122"/>
              </a:rPr>
              <a:t>CREATE OR REPLACE TRIGGER </a:t>
            </a:r>
            <a:r>
              <a:rPr lang="en-US" altLang="zh-CN" sz="2000" dirty="0" err="1">
                <a:latin typeface="华文中宋" panose="02010600040101010101" pitchFamily="2" charset="-122"/>
                <a:ea typeface="华文中宋" panose="02010600040101010101" pitchFamily="2" charset="-122"/>
              </a:rPr>
              <a:t>tri_grade</a:t>
            </a:r>
            <a:endParaRPr lang="en-US" altLang="zh-CN" sz="2000" dirty="0">
              <a:latin typeface="华文中宋" panose="02010600040101010101" pitchFamily="2" charset="-122"/>
              <a:ea typeface="华文中宋" panose="02010600040101010101" pitchFamily="2" charset="-122"/>
            </a:endParaRPr>
          </a:p>
          <a:p>
            <a:pPr>
              <a:spcBef>
                <a:spcPct val="0"/>
              </a:spcBef>
              <a:buFont typeface="Monotype Sorts" pitchFamily="2" charset="2"/>
              <a:buNone/>
            </a:pPr>
            <a:r>
              <a:rPr lang="en-US" altLang="zh-CN" sz="2000" dirty="0">
                <a:latin typeface="华文中宋" panose="02010600040101010101" pitchFamily="2" charset="-122"/>
                <a:ea typeface="华文中宋" panose="02010600040101010101" pitchFamily="2" charset="-122"/>
                <a:cs typeface="Arial" panose="020B0604020202020204" pitchFamily="34" charset="0"/>
              </a:rPr>
              <a:t>before update</a:t>
            </a:r>
          </a:p>
          <a:p>
            <a:pPr>
              <a:spcBef>
                <a:spcPct val="0"/>
              </a:spcBef>
              <a:buFont typeface="Monotype Sorts" pitchFamily="2" charset="2"/>
              <a:buNone/>
            </a:pPr>
            <a:r>
              <a:rPr lang="en-US" altLang="zh-CN" sz="2000" dirty="0">
                <a:latin typeface="华文中宋" panose="02010600040101010101" pitchFamily="2" charset="-122"/>
                <a:ea typeface="华文中宋" panose="02010600040101010101" pitchFamily="2" charset="-122"/>
                <a:cs typeface="Arial" panose="020B0604020202020204" pitchFamily="34" charset="0"/>
              </a:rPr>
              <a:t>ON SC</a:t>
            </a:r>
          </a:p>
          <a:p>
            <a:pPr>
              <a:spcBef>
                <a:spcPct val="0"/>
              </a:spcBef>
              <a:buFont typeface="Monotype Sorts" pitchFamily="2" charset="2"/>
              <a:buNone/>
            </a:pPr>
            <a:r>
              <a:rPr lang="en-US" altLang="zh-CN" sz="2000" dirty="0">
                <a:latin typeface="华文中宋" panose="02010600040101010101" pitchFamily="2" charset="-122"/>
                <a:ea typeface="华文中宋" panose="02010600040101010101" pitchFamily="2" charset="-122"/>
                <a:cs typeface="Arial" panose="020B0604020202020204" pitchFamily="34" charset="0"/>
              </a:rPr>
              <a:t>FOR EACH ROW</a:t>
            </a:r>
          </a:p>
          <a:p>
            <a:pPr>
              <a:spcBef>
                <a:spcPct val="0"/>
              </a:spcBef>
              <a:buFont typeface="Monotype Sorts" pitchFamily="2" charset="2"/>
              <a:buNone/>
            </a:pPr>
            <a:endParaRPr lang="en-US" altLang="zh-CN" sz="2000" dirty="0">
              <a:latin typeface="华文中宋" panose="02010600040101010101" pitchFamily="2" charset="-122"/>
              <a:ea typeface="华文中宋" panose="02010600040101010101" pitchFamily="2" charset="-122"/>
              <a:cs typeface="Arial" panose="020B0604020202020204" pitchFamily="34" charset="0"/>
            </a:endParaRPr>
          </a:p>
          <a:p>
            <a:pPr>
              <a:spcBef>
                <a:spcPct val="0"/>
              </a:spcBef>
              <a:buFont typeface="Monotype Sorts" pitchFamily="2" charset="2"/>
              <a:buNone/>
            </a:pPr>
            <a:r>
              <a:rPr lang="en-US" altLang="zh-CN" sz="2000" dirty="0">
                <a:latin typeface="华文中宋" panose="02010600040101010101" pitchFamily="2" charset="-122"/>
                <a:ea typeface="华文中宋" panose="02010600040101010101" pitchFamily="2" charset="-122"/>
                <a:cs typeface="Arial" panose="020B0604020202020204" pitchFamily="34" charset="0"/>
              </a:rPr>
              <a:t>BEGIN</a:t>
            </a:r>
          </a:p>
          <a:p>
            <a:pPr>
              <a:spcBef>
                <a:spcPct val="0"/>
              </a:spcBef>
              <a:buFont typeface="Monotype Sorts" pitchFamily="2" charset="2"/>
              <a:buNone/>
            </a:pPr>
            <a:r>
              <a:rPr lang="en-US" altLang="zh-CN" sz="2000" dirty="0">
                <a:latin typeface="华文中宋" panose="02010600040101010101" pitchFamily="2" charset="-122"/>
                <a:ea typeface="华文中宋" panose="02010600040101010101" pitchFamily="2" charset="-122"/>
                <a:cs typeface="Arial" panose="020B0604020202020204" pitchFamily="34" charset="0"/>
              </a:rPr>
              <a:t>IF (60&lt;=:NEW.GRADE and :OLD.GRADE&lt;60) THEN</a:t>
            </a:r>
          </a:p>
          <a:p>
            <a:pPr>
              <a:spcBef>
                <a:spcPct val="0"/>
              </a:spcBef>
              <a:buFont typeface="Monotype Sorts" pitchFamily="2" charset="2"/>
              <a:buNone/>
            </a:pPr>
            <a:r>
              <a:rPr lang="en-US" altLang="zh-CN" sz="2000" dirty="0">
                <a:latin typeface="华文中宋" panose="02010600040101010101" pitchFamily="2" charset="-122"/>
                <a:ea typeface="华文中宋" panose="02010600040101010101" pitchFamily="2" charset="-122"/>
                <a:cs typeface="Arial" panose="020B0604020202020204" pitchFamily="34" charset="0"/>
              </a:rPr>
              <a:t>  </a:t>
            </a:r>
            <a:r>
              <a:rPr lang="en-US" altLang="zh-CN" sz="2000" dirty="0" err="1">
                <a:latin typeface="华文中宋" panose="02010600040101010101" pitchFamily="2" charset="-122"/>
                <a:ea typeface="华文中宋" panose="02010600040101010101" pitchFamily="2" charset="-122"/>
                <a:cs typeface="Arial" panose="020B0604020202020204" pitchFamily="34" charset="0"/>
              </a:rPr>
              <a:t>Raise_application_error</a:t>
            </a:r>
            <a:r>
              <a:rPr lang="en-US" altLang="zh-CN" sz="2000" dirty="0">
                <a:latin typeface="华文中宋" panose="02010600040101010101" pitchFamily="2" charset="-122"/>
                <a:ea typeface="华文中宋" panose="02010600040101010101" pitchFamily="2" charset="-122"/>
                <a:cs typeface="Arial" panose="020B0604020202020204" pitchFamily="34" charset="0"/>
              </a:rPr>
              <a:t>(-20001, '</a:t>
            </a:r>
            <a:r>
              <a:rPr lang="zh-CN" altLang="en-US" sz="2000" dirty="0">
                <a:latin typeface="华文中宋" panose="02010600040101010101" pitchFamily="2" charset="-122"/>
                <a:ea typeface="华文中宋" panose="02010600040101010101" pitchFamily="2" charset="-122"/>
                <a:cs typeface="Arial" panose="020B0604020202020204" pitchFamily="34" charset="0"/>
              </a:rPr>
              <a:t>不能更改不及格的成绩！</a:t>
            </a:r>
            <a:r>
              <a:rPr lang="en-US" altLang="zh-CN" sz="2000" dirty="0">
                <a:latin typeface="华文中宋" panose="02010600040101010101" pitchFamily="2" charset="-122"/>
                <a:ea typeface="华文中宋" panose="02010600040101010101" pitchFamily="2" charset="-122"/>
                <a:cs typeface="Arial" panose="020B0604020202020204" pitchFamily="34" charset="0"/>
              </a:rPr>
              <a:t>');  </a:t>
            </a:r>
          </a:p>
          <a:p>
            <a:pPr>
              <a:spcBef>
                <a:spcPct val="0"/>
              </a:spcBef>
              <a:buFont typeface="Monotype Sorts" pitchFamily="2" charset="2"/>
              <a:buNone/>
            </a:pPr>
            <a:r>
              <a:rPr lang="en-US" altLang="zh-CN" sz="2000" dirty="0">
                <a:latin typeface="华文中宋" panose="02010600040101010101" pitchFamily="2" charset="-122"/>
                <a:ea typeface="华文中宋" panose="02010600040101010101" pitchFamily="2" charset="-122"/>
                <a:cs typeface="Arial" panose="020B0604020202020204" pitchFamily="34" charset="0"/>
              </a:rPr>
              <a:t>END IF;</a:t>
            </a:r>
          </a:p>
          <a:p>
            <a:pPr>
              <a:spcBef>
                <a:spcPct val="0"/>
              </a:spcBef>
              <a:buFont typeface="Monotype Sorts" pitchFamily="2" charset="2"/>
              <a:buNone/>
            </a:pPr>
            <a:r>
              <a:rPr lang="en-US" altLang="zh-CN" sz="2000" dirty="0">
                <a:latin typeface="华文中宋" panose="02010600040101010101" pitchFamily="2" charset="-122"/>
                <a:ea typeface="华文中宋" panose="02010600040101010101" pitchFamily="2" charset="-122"/>
                <a:cs typeface="Arial" panose="020B0604020202020204" pitchFamily="34" charset="0"/>
              </a:rPr>
              <a:t>END;</a:t>
            </a:r>
          </a:p>
          <a:p>
            <a:pPr>
              <a:spcBef>
                <a:spcPct val="0"/>
              </a:spcBef>
              <a:buFont typeface="Monotype Sorts" pitchFamily="2" charset="2"/>
              <a:buNone/>
            </a:pPr>
            <a:endParaRPr lang="en-US" altLang="zh-CN" sz="2000" dirty="0">
              <a:latin typeface="Arial" panose="020B0604020202020204" pitchFamily="34" charset="0"/>
              <a:cs typeface="Arial" panose="020B0604020202020204" pitchFamily="34" charset="0"/>
            </a:endParaRPr>
          </a:p>
          <a:p>
            <a:pPr>
              <a:spcBef>
                <a:spcPct val="0"/>
              </a:spcBef>
              <a:buFont typeface="Monotype Sorts" pitchFamily="2" charset="2"/>
              <a:buNone/>
            </a:pPr>
            <a:endParaRPr lang="en-US" altLang="zh-CN" dirty="0"/>
          </a:p>
        </p:txBody>
      </p:sp>
      <p:pic>
        <p:nvPicPr>
          <p:cNvPr id="171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120" y="2388990"/>
            <a:ext cx="3744567" cy="272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6984288"/>
      </p:ext>
    </p:extLst>
  </p:cSld>
  <p:clrMapOvr>
    <a:masterClrMapping/>
  </p:clrMapOvr>
  <p:transition spd="slow" advTm="109595">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1010"/>
                                        </p:tgtEl>
                                        <p:attrNameLst>
                                          <p:attrName>style.visibility</p:attrName>
                                        </p:attrNameLst>
                                      </p:cBhvr>
                                      <p:to>
                                        <p:strVal val="visible"/>
                                      </p:to>
                                    </p:set>
                                    <p:anim calcmode="lin" valueType="num">
                                      <p:cBhvr additive="base">
                                        <p:cTn id="7" dur="500" fill="hold"/>
                                        <p:tgtEl>
                                          <p:spTgt spid="171010"/>
                                        </p:tgtEl>
                                        <p:attrNameLst>
                                          <p:attrName>ppt_x</p:attrName>
                                        </p:attrNameLst>
                                      </p:cBhvr>
                                      <p:tavLst>
                                        <p:tav tm="0">
                                          <p:val>
                                            <p:strVal val="#ppt_x"/>
                                          </p:val>
                                        </p:tav>
                                        <p:tav tm="100000">
                                          <p:val>
                                            <p:strVal val="#ppt_x"/>
                                          </p:val>
                                        </p:tav>
                                      </p:tavLst>
                                    </p:anim>
                                    <p:anim calcmode="lin" valueType="num">
                                      <p:cBhvr additive="base">
                                        <p:cTn id="8" dur="500" fill="hold"/>
                                        <p:tgtEl>
                                          <p:spTgt spid="1710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5</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触发器</a:t>
            </a:r>
          </a:p>
        </p:txBody>
      </p:sp>
      <p:sp>
        <p:nvSpPr>
          <p:cNvPr id="12" name="矩形 48"/>
          <p:cNvSpPr>
            <a:spLocks noChangeArrowheads="1"/>
          </p:cNvSpPr>
          <p:nvPr/>
        </p:nvSpPr>
        <p:spPr bwMode="auto">
          <a:xfrm>
            <a:off x="4039306" y="2524125"/>
            <a:ext cx="3896431" cy="134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定义触发器 </a:t>
            </a:r>
          </a:p>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激活触发器 </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删除触发器 </a:t>
            </a:r>
            <a:endParaRPr lang="zh-CN" altLang="en-US" sz="20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05409296"/>
      </p:ext>
    </p:extLst>
  </p:cSld>
  <p:clrMapOvr>
    <a:masterClrMapping/>
  </p:clrMapOvr>
  <p:transition spd="slow" advTm="1553">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Rot="1" noChangeArrowheads="1"/>
          </p:cNvSpPr>
          <p:nvPr>
            <p:ph type="title"/>
          </p:nvPr>
        </p:nvSpPr>
        <p:spPr/>
        <p:txBody>
          <a:bodyPr anchor="ctr"/>
          <a:lstStyle/>
          <a:p>
            <a:pPr eaLnBrk="1" hangingPunct="1"/>
            <a:r>
              <a:rPr lang="zh-CN" altLang="en-US"/>
              <a:t>激活触发器</a:t>
            </a:r>
          </a:p>
        </p:txBody>
      </p:sp>
      <p:sp>
        <p:nvSpPr>
          <p:cNvPr id="73732" name="Rectangle 3"/>
          <p:cNvSpPr>
            <a:spLocks noGrp="1" noRot="1" noChangeArrowheads="1"/>
          </p:cNvSpPr>
          <p:nvPr>
            <p:ph sz="quarter" idx="10"/>
          </p:nvPr>
        </p:nvSpPr>
        <p:spPr/>
        <p:txBody>
          <a:bodyPr/>
          <a:lstStyle/>
          <a:p>
            <a:pPr eaLnBrk="1" hangingPunct="1">
              <a:lnSpc>
                <a:spcPct val="130000"/>
              </a:lnSpc>
            </a:pPr>
            <a:r>
              <a:rPr lang="zh-CN" altLang="en-US" dirty="0"/>
              <a:t>触发器的执行，是由</a:t>
            </a:r>
            <a:r>
              <a:rPr lang="zh-CN" altLang="en-US" dirty="0">
                <a:solidFill>
                  <a:srgbClr val="FF0000"/>
                </a:solidFill>
              </a:rPr>
              <a:t>触发事件激活</a:t>
            </a:r>
            <a:r>
              <a:rPr lang="zh-CN" altLang="en-US" dirty="0"/>
              <a:t>的，并由数据库服务器自动执行</a:t>
            </a:r>
          </a:p>
          <a:p>
            <a:pPr eaLnBrk="1" hangingPunct="1">
              <a:lnSpc>
                <a:spcPct val="130000"/>
              </a:lnSpc>
            </a:pPr>
            <a:r>
              <a:rPr lang="zh-CN" altLang="en-US" dirty="0"/>
              <a:t>一个数据表上可能定义了</a:t>
            </a:r>
            <a:r>
              <a:rPr lang="zh-CN" altLang="en-US" dirty="0">
                <a:solidFill>
                  <a:srgbClr val="FF0000"/>
                </a:solidFill>
              </a:rPr>
              <a:t>多个触发器，</a:t>
            </a:r>
            <a:r>
              <a:rPr lang="zh-CN" altLang="en-US" dirty="0"/>
              <a:t>同一个表上的多个触发器激活时遵循如下的执行顺序：</a:t>
            </a:r>
          </a:p>
          <a:p>
            <a:pPr marL="571494" lvl="1" indent="0" eaLnBrk="1" hangingPunct="1">
              <a:lnSpc>
                <a:spcPct val="130000"/>
              </a:lnSpc>
              <a:buNone/>
            </a:pP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1</a:t>
            </a:r>
            <a:r>
              <a:rPr lang="zh-CN" altLang="en-US" sz="1778" dirty="0">
                <a:latin typeface="华文中宋" panose="02010600040101010101" pitchFamily="2" charset="-122"/>
                <a:ea typeface="华文中宋" panose="02010600040101010101" pitchFamily="2" charset="-122"/>
              </a:rPr>
              <a:t>） 执行该表上的</a:t>
            </a:r>
            <a:r>
              <a:rPr lang="en-US" altLang="zh-CN" sz="1778" dirty="0">
                <a:latin typeface="华文中宋" panose="02010600040101010101" pitchFamily="2" charset="-122"/>
                <a:ea typeface="华文中宋" panose="02010600040101010101" pitchFamily="2" charset="-122"/>
              </a:rPr>
              <a:t>BEFORE</a:t>
            </a:r>
            <a:r>
              <a:rPr lang="zh-CN" altLang="en-US" sz="1778" dirty="0">
                <a:latin typeface="华文中宋" panose="02010600040101010101" pitchFamily="2" charset="-122"/>
                <a:ea typeface="华文中宋" panose="02010600040101010101" pitchFamily="2" charset="-122"/>
              </a:rPr>
              <a:t>触发器；</a:t>
            </a:r>
          </a:p>
          <a:p>
            <a:pPr marL="571494" lvl="1" indent="0" eaLnBrk="1" hangingPunct="1">
              <a:lnSpc>
                <a:spcPct val="130000"/>
              </a:lnSpc>
              <a:buNone/>
            </a:pP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2</a:t>
            </a:r>
            <a:r>
              <a:rPr lang="zh-CN" altLang="en-US" sz="1778" dirty="0">
                <a:latin typeface="华文中宋" panose="02010600040101010101" pitchFamily="2" charset="-122"/>
                <a:ea typeface="华文中宋" panose="02010600040101010101" pitchFamily="2" charset="-122"/>
              </a:rPr>
              <a:t>） 激活触发器的</a:t>
            </a:r>
            <a:r>
              <a:rPr lang="en-US" altLang="zh-CN" sz="1778" dirty="0">
                <a:latin typeface="华文中宋" panose="02010600040101010101" pitchFamily="2" charset="-122"/>
                <a:ea typeface="华文中宋" panose="02010600040101010101" pitchFamily="2" charset="-122"/>
              </a:rPr>
              <a:t>SQL</a:t>
            </a:r>
            <a:r>
              <a:rPr lang="zh-CN" altLang="en-US" sz="1778" dirty="0">
                <a:latin typeface="华文中宋" panose="02010600040101010101" pitchFamily="2" charset="-122"/>
                <a:ea typeface="华文中宋" panose="02010600040101010101" pitchFamily="2" charset="-122"/>
              </a:rPr>
              <a:t>语句；</a:t>
            </a:r>
          </a:p>
          <a:p>
            <a:pPr marL="571494" lvl="1" indent="0" eaLnBrk="1" hangingPunct="1">
              <a:lnSpc>
                <a:spcPct val="130000"/>
              </a:lnSpc>
              <a:buNone/>
            </a:pPr>
            <a:r>
              <a:rPr lang="zh-CN" altLang="en-US" sz="1778" dirty="0">
                <a:latin typeface="华文中宋" panose="02010600040101010101" pitchFamily="2" charset="-122"/>
                <a:ea typeface="华文中宋" panose="02010600040101010101" pitchFamily="2" charset="-122"/>
              </a:rPr>
              <a:t>（</a:t>
            </a:r>
            <a:r>
              <a:rPr lang="en-US" altLang="zh-CN" sz="1778" dirty="0">
                <a:latin typeface="华文中宋" panose="02010600040101010101" pitchFamily="2" charset="-122"/>
                <a:ea typeface="华文中宋" panose="02010600040101010101" pitchFamily="2" charset="-122"/>
              </a:rPr>
              <a:t>3</a:t>
            </a:r>
            <a:r>
              <a:rPr lang="zh-CN" altLang="en-US" sz="1778" dirty="0">
                <a:latin typeface="华文中宋" panose="02010600040101010101" pitchFamily="2" charset="-122"/>
                <a:ea typeface="华文中宋" panose="02010600040101010101" pitchFamily="2" charset="-122"/>
              </a:rPr>
              <a:t>） 执行该表上的</a:t>
            </a:r>
            <a:r>
              <a:rPr lang="en-US" altLang="zh-CN" sz="1778" dirty="0">
                <a:latin typeface="华文中宋" panose="02010600040101010101" pitchFamily="2" charset="-122"/>
                <a:ea typeface="华文中宋" panose="02010600040101010101" pitchFamily="2" charset="-122"/>
              </a:rPr>
              <a:t>AFTER</a:t>
            </a:r>
            <a:r>
              <a:rPr lang="zh-CN" altLang="en-US" sz="1778" dirty="0">
                <a:latin typeface="华文中宋" panose="02010600040101010101" pitchFamily="2" charset="-122"/>
                <a:ea typeface="华文中宋" panose="02010600040101010101" pitchFamily="2" charset="-122"/>
              </a:rPr>
              <a:t>触发器。</a:t>
            </a:r>
          </a:p>
        </p:txBody>
      </p:sp>
    </p:spTree>
    <p:extLst>
      <p:ext uri="{BB962C8B-B14F-4D97-AF65-F5344CB8AC3E}">
        <p14:creationId xmlns:p14="http://schemas.microsoft.com/office/powerpoint/2010/main" val="2738235395"/>
      </p:ext>
    </p:extLst>
  </p:cSld>
  <p:clrMapOvr>
    <a:masterClrMapping/>
  </p:clrMapOvr>
  <p:transition spd="slow" advTm="109595">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979209" y="1924404"/>
            <a:ext cx="869597" cy="883708"/>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fontAlgn="auto" hangingPunct="1">
              <a:spcBef>
                <a:spcPts val="0"/>
              </a:spcBef>
              <a:spcAft>
                <a:spcPts val="0"/>
              </a:spcAft>
              <a:defRPr/>
            </a:pPr>
            <a:endParaRPr lang="zh-CN" altLang="en-US" sz="3556">
              <a:latin typeface="Impact" pitchFamily="34" charset="0"/>
            </a:endParaRPr>
          </a:p>
        </p:txBody>
      </p:sp>
      <p:sp>
        <p:nvSpPr>
          <p:cNvPr id="7" name="椭圆 6"/>
          <p:cNvSpPr/>
          <p:nvPr/>
        </p:nvSpPr>
        <p:spPr>
          <a:xfrm>
            <a:off x="3053292" y="2007306"/>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a:spcBef>
                <a:spcPct val="20000"/>
              </a:spcBef>
              <a:defRPr/>
            </a:pPr>
            <a:r>
              <a:rPr lang="en-US" altLang="zh-CN" sz="4889" dirty="0">
                <a:latin typeface="Impact" panose="020B0806030902050204" pitchFamily="34" charset="0"/>
              </a:rPr>
              <a:t>5</a:t>
            </a:r>
            <a:endParaRPr lang="zh-CN" altLang="en-US" sz="4889" dirty="0">
              <a:latin typeface="Impact" panose="020B0806030902050204" pitchFamily="34" charset="0"/>
            </a:endParaRPr>
          </a:p>
        </p:txBody>
      </p:sp>
      <p:cxnSp>
        <p:nvCxnSpPr>
          <p:cNvPr id="8" name="直接连接符 7"/>
          <p:cNvCxnSpPr>
            <a:stCxn id="6" idx="6"/>
          </p:cNvCxnSpPr>
          <p:nvPr/>
        </p:nvCxnSpPr>
        <p:spPr>
          <a:xfrm>
            <a:off x="3848806" y="2367139"/>
            <a:ext cx="3631848" cy="38806"/>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880556" y="1792111"/>
            <a:ext cx="43762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触发器</a:t>
            </a:r>
          </a:p>
        </p:txBody>
      </p:sp>
      <p:sp>
        <p:nvSpPr>
          <p:cNvPr id="12" name="矩形 48"/>
          <p:cNvSpPr>
            <a:spLocks noChangeArrowheads="1"/>
          </p:cNvSpPr>
          <p:nvPr/>
        </p:nvSpPr>
        <p:spPr bwMode="auto">
          <a:xfrm>
            <a:off x="4039306" y="2524125"/>
            <a:ext cx="3896431" cy="134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定义触发器 </a:t>
            </a:r>
          </a:p>
          <a:p>
            <a:pPr marL="380996" indent="-380996" eaLnBrk="1" hangingPunct="1">
              <a:lnSpc>
                <a:spcPct val="120000"/>
              </a:lnSpc>
              <a:spcBef>
                <a:spcPts val="667"/>
              </a:spcBef>
              <a:buFont typeface="Arial" panose="020B0604020202020204" pitchFamily="34" charset="0"/>
              <a:buChar char="•"/>
              <a:defRPr/>
            </a:pPr>
            <a:r>
              <a:rPr lang="zh-CN" altLang="en-US" sz="2000">
                <a:solidFill>
                  <a:schemeClr val="bg1">
                    <a:lumMod val="50000"/>
                  </a:schemeClr>
                </a:solidFill>
                <a:latin typeface="微软雅黑" pitchFamily="34" charset="-122"/>
                <a:ea typeface="微软雅黑" pitchFamily="34" charset="-122"/>
              </a:rPr>
              <a:t>激活触发器 </a:t>
            </a:r>
          </a:p>
          <a:p>
            <a:pPr marL="380996" indent="-380996" eaLnBrk="1" hangingPunct="1">
              <a:lnSpc>
                <a:spcPct val="120000"/>
              </a:lnSpc>
              <a:spcBef>
                <a:spcPts val="667"/>
              </a:spcBef>
              <a:buFont typeface="Arial" panose="020B0604020202020204" pitchFamily="34" charset="0"/>
              <a:buChar char="•"/>
              <a:defRPr/>
            </a:pPr>
            <a:r>
              <a:rPr lang="zh-CN" altLang="en-US" sz="2000">
                <a:solidFill>
                  <a:srgbClr val="FF0000"/>
                </a:solidFill>
                <a:latin typeface="微软雅黑" pitchFamily="34" charset="-122"/>
                <a:ea typeface="微软雅黑" pitchFamily="34" charset="-122"/>
              </a:rPr>
              <a:t>删除触发器 </a:t>
            </a:r>
            <a:endParaRPr lang="zh-CN" altLang="en-US"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803606679"/>
      </p:ext>
    </p:extLst>
  </p:cSld>
  <p:clrMapOvr>
    <a:masterClrMapping/>
  </p:clrMapOvr>
  <p:transition spd="slow" advTm="1553">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Rot="1" noChangeArrowheads="1"/>
          </p:cNvSpPr>
          <p:nvPr>
            <p:ph type="title"/>
          </p:nvPr>
        </p:nvSpPr>
        <p:spPr/>
        <p:txBody>
          <a:bodyPr anchor="ctr"/>
          <a:lstStyle/>
          <a:p>
            <a:pPr eaLnBrk="1" hangingPunct="1"/>
            <a:r>
              <a:rPr lang="zh-CN" altLang="en-US"/>
              <a:t>删除触发器</a:t>
            </a:r>
          </a:p>
        </p:txBody>
      </p:sp>
      <p:sp>
        <p:nvSpPr>
          <p:cNvPr id="59396" name="Rectangle 3"/>
          <p:cNvSpPr>
            <a:spLocks noGrp="1" noRot="1" noChangeArrowheads="1"/>
          </p:cNvSpPr>
          <p:nvPr>
            <p:ph sz="quarter" idx="10"/>
          </p:nvPr>
        </p:nvSpPr>
        <p:spPr/>
        <p:txBody>
          <a:bodyPr/>
          <a:lstStyle/>
          <a:p>
            <a:pPr eaLnBrk="1" hangingPunct="1">
              <a:lnSpc>
                <a:spcPts val="3111"/>
              </a:lnSpc>
              <a:spcBef>
                <a:spcPts val="0"/>
              </a:spcBef>
              <a:defRPr/>
            </a:pPr>
            <a:r>
              <a:rPr lang="zh-CN" altLang="en-US" sz="2000" dirty="0"/>
              <a:t>删除触发器的</a:t>
            </a:r>
            <a:r>
              <a:rPr lang="en-US" altLang="zh-CN" sz="2000" dirty="0"/>
              <a:t>SQL</a:t>
            </a:r>
            <a:r>
              <a:rPr lang="zh-CN" altLang="en-US" sz="2000" dirty="0"/>
              <a:t>语法：</a:t>
            </a:r>
          </a:p>
          <a:p>
            <a:pPr eaLnBrk="1" hangingPunct="1">
              <a:lnSpc>
                <a:spcPts val="3111"/>
              </a:lnSpc>
              <a:spcBef>
                <a:spcPts val="0"/>
              </a:spcBef>
              <a:buNone/>
              <a:defRPr/>
            </a:pPr>
            <a:r>
              <a:rPr lang="zh-CN" altLang="en-US" sz="2000" dirty="0"/>
              <a:t>     </a:t>
            </a:r>
            <a:r>
              <a:rPr lang="en-US" altLang="zh-CN" sz="2000" dirty="0"/>
              <a:t>DROP TRIGGER &lt;</a:t>
            </a:r>
            <a:r>
              <a:rPr lang="zh-CN" altLang="en-US" sz="2000" dirty="0"/>
              <a:t>触发器名</a:t>
            </a:r>
            <a:r>
              <a:rPr lang="en-US" altLang="zh-CN" sz="2000" dirty="0"/>
              <a:t>&gt; ON &lt;</a:t>
            </a:r>
            <a:r>
              <a:rPr lang="zh-CN" altLang="en-US" sz="2000" dirty="0"/>
              <a:t>表名</a:t>
            </a:r>
            <a:r>
              <a:rPr lang="en-US" altLang="zh-CN" sz="2000" dirty="0"/>
              <a:t>&gt;</a:t>
            </a:r>
          </a:p>
          <a:p>
            <a:pPr eaLnBrk="1" hangingPunct="1">
              <a:lnSpc>
                <a:spcPts val="3111"/>
              </a:lnSpc>
              <a:spcBef>
                <a:spcPts val="0"/>
              </a:spcBef>
              <a:defRPr/>
            </a:pPr>
            <a:r>
              <a:rPr lang="zh-CN" altLang="en-US" sz="2000" dirty="0"/>
              <a:t>触发器必须是一个已经创建的触发器，并且只能由具有相应权限的用户删除。</a:t>
            </a:r>
          </a:p>
          <a:p>
            <a:pPr eaLnBrk="1" hangingPunct="1">
              <a:lnSpc>
                <a:spcPts val="3111"/>
              </a:lnSpc>
              <a:spcBef>
                <a:spcPts val="0"/>
              </a:spcBef>
              <a:buNone/>
              <a:defRPr/>
            </a:pPr>
            <a:r>
              <a:rPr lang="zh-CN" altLang="en-US" sz="2000" dirty="0"/>
              <a:t>［例］  删除教师表</a:t>
            </a:r>
            <a:r>
              <a:rPr lang="en-US" altLang="zh-CN" sz="2000" dirty="0"/>
              <a:t>Teacher</a:t>
            </a:r>
            <a:r>
              <a:rPr lang="zh-CN" altLang="en-US" sz="2000" dirty="0"/>
              <a:t>上的触发器</a:t>
            </a:r>
            <a:r>
              <a:rPr lang="en-US" altLang="zh-CN" sz="2000" dirty="0" err="1"/>
              <a:t>Insert_Sal</a:t>
            </a:r>
            <a:endParaRPr lang="en-US" altLang="zh-CN" sz="2000" dirty="0"/>
          </a:p>
          <a:p>
            <a:pPr eaLnBrk="1" hangingPunct="1">
              <a:lnSpc>
                <a:spcPts val="3111"/>
              </a:lnSpc>
              <a:spcBef>
                <a:spcPts val="0"/>
              </a:spcBef>
              <a:buNone/>
              <a:defRPr/>
            </a:pPr>
            <a:r>
              <a:rPr lang="en-US" altLang="zh-CN" sz="2000" dirty="0"/>
              <a:t>     DROP TRIGGER </a:t>
            </a:r>
            <a:r>
              <a:rPr lang="en-US" altLang="zh-CN" sz="2000" dirty="0" err="1"/>
              <a:t>Insert_Sal</a:t>
            </a:r>
            <a:r>
              <a:rPr lang="en-US" altLang="zh-CN" sz="2000" dirty="0"/>
              <a:t> ON Teacher</a:t>
            </a:r>
          </a:p>
          <a:p>
            <a:pPr eaLnBrk="1" hangingPunct="1">
              <a:lnSpc>
                <a:spcPts val="3111"/>
              </a:lnSpc>
              <a:spcBef>
                <a:spcPts val="0"/>
              </a:spcBef>
              <a:buNone/>
              <a:defRPr/>
            </a:pPr>
            <a:r>
              <a:rPr lang="en-US" altLang="zh-CN" sz="2000" dirty="0"/>
              <a:t> </a:t>
            </a:r>
          </a:p>
          <a:p>
            <a:pPr eaLnBrk="1" hangingPunct="1">
              <a:lnSpc>
                <a:spcPts val="3111"/>
              </a:lnSpc>
              <a:spcBef>
                <a:spcPts val="0"/>
              </a:spcBef>
              <a:buNone/>
              <a:defRPr/>
            </a:pPr>
            <a:r>
              <a:rPr lang="zh-CN" altLang="en-US" sz="2000" b="1" dirty="0">
                <a:solidFill>
                  <a:srgbClr val="FF0000"/>
                </a:solidFill>
                <a:latin typeface="华文中宋" panose="02010600040101010101" pitchFamily="2" charset="-122"/>
                <a:ea typeface="华文中宋" panose="02010600040101010101" pitchFamily="2" charset="-122"/>
              </a:rPr>
              <a:t>注</a:t>
            </a:r>
            <a:r>
              <a:rPr lang="zh-CN" altLang="en-US" sz="2000" dirty="0">
                <a:solidFill>
                  <a:srgbClr val="FF0000"/>
                </a:solidFill>
                <a:latin typeface="华文中宋" panose="02010600040101010101" pitchFamily="2" charset="-122"/>
                <a:ea typeface="华文中宋" panose="02010600040101010101" pitchFamily="2" charset="-122"/>
              </a:rPr>
              <a:t>：</a:t>
            </a:r>
            <a:r>
              <a:rPr lang="en-US" altLang="zh-CN" sz="2000" dirty="0">
                <a:solidFill>
                  <a:schemeClr val="accent1">
                    <a:lumMod val="25000"/>
                  </a:schemeClr>
                </a:solidFill>
                <a:latin typeface="华文中宋" panose="02010600040101010101" pitchFamily="2" charset="-122"/>
                <a:ea typeface="华文中宋" panose="02010600040101010101" pitchFamily="2" charset="-122"/>
              </a:rPr>
              <a:t>ORACLE </a:t>
            </a:r>
            <a:r>
              <a:rPr lang="zh-CN" altLang="en-US" sz="2000" dirty="0">
                <a:solidFill>
                  <a:schemeClr val="accent1">
                    <a:lumMod val="25000"/>
                  </a:schemeClr>
                </a:solidFill>
                <a:latin typeface="华文中宋" panose="02010600040101010101" pitchFamily="2" charset="-122"/>
                <a:ea typeface="华文中宋" panose="02010600040101010101" pitchFamily="2" charset="-122"/>
              </a:rPr>
              <a:t>和 </a:t>
            </a:r>
            <a:r>
              <a:rPr lang="en-US" altLang="zh-CN" sz="2000" dirty="0">
                <a:solidFill>
                  <a:schemeClr val="accent1">
                    <a:lumMod val="25000"/>
                  </a:schemeClr>
                </a:solidFill>
                <a:latin typeface="华文中宋" panose="02010600040101010101" pitchFamily="2" charset="-122"/>
                <a:ea typeface="华文中宋" panose="02010600040101010101" pitchFamily="2" charset="-122"/>
              </a:rPr>
              <a:t>SQL SERVER </a:t>
            </a:r>
            <a:r>
              <a:rPr lang="zh-CN" altLang="en-US" sz="2000" dirty="0">
                <a:solidFill>
                  <a:schemeClr val="accent1">
                    <a:lumMod val="25000"/>
                  </a:schemeClr>
                </a:solidFill>
                <a:latin typeface="华文中宋" panose="02010600040101010101" pitchFamily="2" charset="-122"/>
                <a:ea typeface="华文中宋" panose="02010600040101010101" pitchFamily="2" charset="-122"/>
              </a:rPr>
              <a:t>删除触发器的</a:t>
            </a:r>
            <a:r>
              <a:rPr lang="en-US" altLang="zh-CN" sz="2000" dirty="0">
                <a:solidFill>
                  <a:schemeClr val="accent1">
                    <a:lumMod val="25000"/>
                  </a:schemeClr>
                </a:solidFill>
                <a:latin typeface="华文中宋" panose="02010600040101010101" pitchFamily="2" charset="-122"/>
                <a:ea typeface="华文中宋" panose="02010600040101010101" pitchFamily="2" charset="-122"/>
              </a:rPr>
              <a:t>SQL</a:t>
            </a:r>
            <a:r>
              <a:rPr lang="zh-CN" altLang="en-US" sz="2000" dirty="0">
                <a:solidFill>
                  <a:schemeClr val="accent1">
                    <a:lumMod val="25000"/>
                  </a:schemeClr>
                </a:solidFill>
                <a:latin typeface="华文中宋" panose="02010600040101010101" pitchFamily="2" charset="-122"/>
                <a:ea typeface="华文中宋" panose="02010600040101010101" pitchFamily="2" charset="-122"/>
              </a:rPr>
              <a:t>语法</a:t>
            </a:r>
            <a:endParaRPr lang="en-US" altLang="zh-CN" sz="2000" dirty="0">
              <a:solidFill>
                <a:schemeClr val="accent1">
                  <a:lumMod val="25000"/>
                </a:schemeClr>
              </a:solidFill>
              <a:latin typeface="华文中宋" panose="02010600040101010101" pitchFamily="2" charset="-122"/>
              <a:ea typeface="华文中宋" panose="02010600040101010101" pitchFamily="2" charset="-122"/>
            </a:endParaRPr>
          </a:p>
          <a:p>
            <a:pPr eaLnBrk="1" hangingPunct="1">
              <a:lnSpc>
                <a:spcPts val="3111"/>
              </a:lnSpc>
              <a:spcBef>
                <a:spcPts val="0"/>
              </a:spcBef>
              <a:buNone/>
              <a:defRPr/>
            </a:pPr>
            <a:r>
              <a:rPr lang="en-US" altLang="zh-CN" sz="2000" dirty="0">
                <a:solidFill>
                  <a:schemeClr val="accent1">
                    <a:lumMod val="25000"/>
                  </a:schemeClr>
                </a:solidFill>
                <a:latin typeface="华文中宋" panose="02010600040101010101" pitchFamily="2" charset="-122"/>
                <a:ea typeface="华文中宋" panose="02010600040101010101" pitchFamily="2" charset="-122"/>
              </a:rPr>
              <a:t>            DROP TRIGGER &lt;</a:t>
            </a:r>
            <a:r>
              <a:rPr lang="zh-CN" altLang="en-US" sz="2000" dirty="0">
                <a:solidFill>
                  <a:schemeClr val="accent1">
                    <a:lumMod val="25000"/>
                  </a:schemeClr>
                </a:solidFill>
                <a:latin typeface="华文中宋" panose="02010600040101010101" pitchFamily="2" charset="-122"/>
                <a:ea typeface="华文中宋" panose="02010600040101010101" pitchFamily="2" charset="-122"/>
              </a:rPr>
              <a:t>触发器名</a:t>
            </a:r>
            <a:r>
              <a:rPr lang="en-US" altLang="zh-CN" sz="2000" dirty="0">
                <a:solidFill>
                  <a:schemeClr val="accent1">
                    <a:lumMod val="25000"/>
                  </a:schemeClr>
                </a:solidFill>
                <a:latin typeface="华文中宋" panose="02010600040101010101" pitchFamily="2" charset="-122"/>
                <a:ea typeface="华文中宋" panose="02010600040101010101" pitchFamily="2" charset="-122"/>
              </a:rPr>
              <a:t>&gt;</a:t>
            </a:r>
          </a:p>
          <a:p>
            <a:pPr marL="0" indent="0">
              <a:lnSpc>
                <a:spcPts val="3111"/>
              </a:lnSpc>
              <a:spcBef>
                <a:spcPts val="0"/>
              </a:spcBef>
              <a:buNone/>
              <a:defRPr/>
            </a:pPr>
            <a:r>
              <a:rPr lang="zh-CN" altLang="en-US" sz="2000" dirty="0">
                <a:solidFill>
                  <a:srgbClr val="FF0000"/>
                </a:solidFill>
                <a:latin typeface="华文中宋" panose="02010600040101010101" pitchFamily="2" charset="-122"/>
                <a:ea typeface="华文中宋" panose="02010600040101010101" pitchFamily="2" charset="-122"/>
              </a:rPr>
              <a:t>例：删除</a:t>
            </a:r>
            <a:r>
              <a:rPr lang="en-US" altLang="zh-CN" sz="2000" dirty="0" err="1">
                <a:solidFill>
                  <a:srgbClr val="FF0000"/>
                </a:solidFill>
                <a:latin typeface="华文中宋" panose="02010600040101010101" pitchFamily="2" charset="-122"/>
                <a:ea typeface="华文中宋" panose="02010600040101010101" pitchFamily="2" charset="-122"/>
              </a:rPr>
              <a:t>tri_grade</a:t>
            </a:r>
            <a:r>
              <a:rPr lang="zh-CN" altLang="en-US" sz="2000" dirty="0">
                <a:solidFill>
                  <a:srgbClr val="FF0000"/>
                </a:solidFill>
                <a:latin typeface="华文中宋" panose="02010600040101010101" pitchFamily="2" charset="-122"/>
                <a:ea typeface="华文中宋" panose="02010600040101010101" pitchFamily="2" charset="-122"/>
              </a:rPr>
              <a:t>触发器：</a:t>
            </a:r>
          </a:p>
          <a:p>
            <a:pPr lvl="1">
              <a:lnSpc>
                <a:spcPts val="3111"/>
              </a:lnSpc>
              <a:spcBef>
                <a:spcPts val="0"/>
              </a:spcBef>
              <a:buNone/>
              <a:defRPr/>
            </a:pPr>
            <a:r>
              <a:rPr lang="en-US" altLang="zh-CN" sz="2222" dirty="0">
                <a:latin typeface="华文中宋" panose="02010600040101010101" pitchFamily="2" charset="-122"/>
                <a:ea typeface="华文中宋" panose="02010600040101010101" pitchFamily="2" charset="-122"/>
              </a:rPr>
              <a:t>   DROP TRIGGER </a:t>
            </a:r>
            <a:r>
              <a:rPr lang="en-US" altLang="zh-CN" sz="2222" dirty="0" err="1">
                <a:latin typeface="华文中宋" panose="02010600040101010101" pitchFamily="2" charset="-122"/>
                <a:ea typeface="华文中宋" panose="02010600040101010101" pitchFamily="2" charset="-122"/>
              </a:rPr>
              <a:t>tri_grade</a:t>
            </a:r>
            <a:r>
              <a:rPr lang="en-US" altLang="zh-CN" dirty="0">
                <a:latin typeface="华文中宋" panose="02010600040101010101" pitchFamily="2" charset="-122"/>
                <a:ea typeface="华文中宋" panose="02010600040101010101" pitchFamily="2" charset="-122"/>
              </a:rPr>
              <a:t>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13360241"/>
      </p:ext>
    </p:extLst>
  </p:cSld>
  <p:clrMapOvr>
    <a:masterClrMapping/>
  </p:clrMapOvr>
  <p:transition spd="slow" advTm="109595">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Rot="1" noChangeArrowheads="1"/>
          </p:cNvSpPr>
          <p:nvPr>
            <p:ph type="title"/>
          </p:nvPr>
        </p:nvSpPr>
        <p:spPr/>
        <p:txBody>
          <a:bodyPr anchor="ctr"/>
          <a:lstStyle/>
          <a:p>
            <a:pPr eaLnBrk="1" hangingPunct="1"/>
            <a:r>
              <a:rPr lang="zh-CN" altLang="en-US"/>
              <a:t>小结</a:t>
            </a:r>
          </a:p>
        </p:txBody>
      </p:sp>
      <p:sp>
        <p:nvSpPr>
          <p:cNvPr id="77828" name="Rectangle 3"/>
          <p:cNvSpPr>
            <a:spLocks noGrp="1" noRot="1" noChangeArrowheads="1"/>
          </p:cNvSpPr>
          <p:nvPr>
            <p:ph sz="quarter" idx="10"/>
          </p:nvPr>
        </p:nvSpPr>
        <p:spPr/>
        <p:txBody>
          <a:bodyPr/>
          <a:lstStyle/>
          <a:p>
            <a:pPr eaLnBrk="1" hangingPunct="1">
              <a:lnSpc>
                <a:spcPct val="150000"/>
              </a:lnSpc>
            </a:pPr>
            <a:r>
              <a:rPr lang="zh-CN" altLang="en-US"/>
              <a:t>数据库的完整性是为了保证数据库中存储的数据是正确的</a:t>
            </a:r>
          </a:p>
          <a:p>
            <a:pPr eaLnBrk="1" hangingPunct="1">
              <a:lnSpc>
                <a:spcPct val="150000"/>
              </a:lnSpc>
            </a:pPr>
            <a:r>
              <a:rPr lang="en-US" altLang="zh-CN"/>
              <a:t>RDBMS</a:t>
            </a:r>
            <a:r>
              <a:rPr lang="zh-CN" altLang="en-US"/>
              <a:t>完整性实现的机制</a:t>
            </a:r>
          </a:p>
          <a:p>
            <a:pPr lvl="1" eaLnBrk="1" hangingPunct="1">
              <a:lnSpc>
                <a:spcPct val="150000"/>
              </a:lnSpc>
            </a:pPr>
            <a:r>
              <a:rPr lang="zh-CN" altLang="en-US" sz="1778">
                <a:latin typeface="华文中宋" panose="02010600040101010101" pitchFamily="2" charset="-122"/>
                <a:ea typeface="华文中宋" panose="02010600040101010101" pitchFamily="2" charset="-122"/>
              </a:rPr>
              <a:t>完整性约束定义机制</a:t>
            </a:r>
          </a:p>
          <a:p>
            <a:pPr lvl="1" eaLnBrk="1" hangingPunct="1">
              <a:lnSpc>
                <a:spcPct val="150000"/>
              </a:lnSpc>
            </a:pPr>
            <a:r>
              <a:rPr lang="zh-CN" altLang="en-US" sz="1778">
                <a:latin typeface="华文中宋" panose="02010600040101010101" pitchFamily="2" charset="-122"/>
                <a:ea typeface="华文中宋" panose="02010600040101010101" pitchFamily="2" charset="-122"/>
              </a:rPr>
              <a:t>完整性检查机制</a:t>
            </a:r>
          </a:p>
          <a:p>
            <a:pPr lvl="1" eaLnBrk="1" hangingPunct="1">
              <a:lnSpc>
                <a:spcPct val="150000"/>
              </a:lnSpc>
            </a:pPr>
            <a:r>
              <a:rPr lang="zh-CN" altLang="en-US" sz="1778">
                <a:latin typeface="华文中宋" panose="02010600040101010101" pitchFamily="2" charset="-122"/>
                <a:ea typeface="华文中宋" panose="02010600040101010101" pitchFamily="2" charset="-122"/>
              </a:rPr>
              <a:t>违背完整性约束条件时</a:t>
            </a:r>
            <a:r>
              <a:rPr lang="en-US" altLang="zh-CN" sz="1778">
                <a:latin typeface="华文中宋" panose="02010600040101010101" pitchFamily="2" charset="-122"/>
                <a:ea typeface="华文中宋" panose="02010600040101010101" pitchFamily="2" charset="-122"/>
              </a:rPr>
              <a:t>RDBMS</a:t>
            </a:r>
            <a:r>
              <a:rPr lang="zh-CN" altLang="en-US" sz="1778">
                <a:latin typeface="华文中宋" panose="02010600040101010101" pitchFamily="2" charset="-122"/>
                <a:ea typeface="华文中宋" panose="02010600040101010101" pitchFamily="2" charset="-122"/>
              </a:rPr>
              <a:t>应采取的动作</a:t>
            </a:r>
          </a:p>
        </p:txBody>
      </p:sp>
    </p:spTree>
    <p:extLst>
      <p:ext uri="{BB962C8B-B14F-4D97-AF65-F5344CB8AC3E}">
        <p14:creationId xmlns:p14="http://schemas.microsoft.com/office/powerpoint/2010/main" val="4045494350"/>
      </p:ext>
    </p:extLst>
  </p:cSld>
  <p:clrMapOvr>
    <a:masterClrMapping/>
  </p:clrMapOvr>
  <p:transition spd="slow" advTm="109595">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
            <a:extLst>
              <a:ext uri="{FF2B5EF4-FFF2-40B4-BE49-F238E27FC236}">
                <a16:creationId xmlns:a16="http://schemas.microsoft.com/office/drawing/2014/main" id="{4E00C635-976D-4290-B840-747C1A42B023}"/>
              </a:ext>
            </a:extLst>
          </p:cNvPr>
          <p:cNvSpPr/>
          <p:nvPr/>
        </p:nvSpPr>
        <p:spPr>
          <a:xfrm>
            <a:off x="5214776" y="2073440"/>
            <a:ext cx="4221306" cy="3641560"/>
          </a:xfrm>
          <a:prstGeom prst="rect">
            <a:avLst/>
          </a:prstGeom>
          <a:solidFill>
            <a:schemeClr val="accent6">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CN" altLang="en-US" dirty="0">
              <a:solidFill>
                <a:schemeClr val="lt1"/>
              </a:solidFill>
              <a:latin typeface="+mn-lt"/>
              <a:ea typeface="+mn-ea"/>
            </a:endParaRPr>
          </a:p>
        </p:txBody>
      </p:sp>
      <p:sp>
        <p:nvSpPr>
          <p:cNvPr id="43" name="Rectangle 4">
            <a:extLst>
              <a:ext uri="{FF2B5EF4-FFF2-40B4-BE49-F238E27FC236}">
                <a16:creationId xmlns:a16="http://schemas.microsoft.com/office/drawing/2014/main" id="{A7633BDC-059D-44E6-9BCE-7EBA47A39FD8}"/>
              </a:ext>
            </a:extLst>
          </p:cNvPr>
          <p:cNvSpPr/>
          <p:nvPr/>
        </p:nvSpPr>
        <p:spPr>
          <a:xfrm>
            <a:off x="831529" y="2073440"/>
            <a:ext cx="4320479" cy="3641560"/>
          </a:xfrm>
          <a:prstGeom prst="rect">
            <a:avLst/>
          </a:prstGeom>
          <a:solidFill>
            <a:schemeClr val="accent6">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CN" altLang="en-US" dirty="0">
              <a:solidFill>
                <a:schemeClr val="lt1"/>
              </a:solidFill>
              <a:latin typeface="+mn-lt"/>
              <a:ea typeface="+mn-ea"/>
            </a:endParaRPr>
          </a:p>
        </p:txBody>
      </p:sp>
      <p:sp>
        <p:nvSpPr>
          <p:cNvPr id="44" name="矩形 43">
            <a:extLst>
              <a:ext uri="{FF2B5EF4-FFF2-40B4-BE49-F238E27FC236}">
                <a16:creationId xmlns:a16="http://schemas.microsoft.com/office/drawing/2014/main" id="{BD1AA55E-8E29-47B1-AB49-AC60891B2F89}"/>
              </a:ext>
            </a:extLst>
          </p:cNvPr>
          <p:cNvSpPr/>
          <p:nvPr/>
        </p:nvSpPr>
        <p:spPr>
          <a:xfrm>
            <a:off x="831528" y="884420"/>
            <a:ext cx="8604554" cy="1138970"/>
          </a:xfrm>
          <a:prstGeom prst="rect">
            <a:avLst/>
          </a:prstGeom>
          <a:solidFill>
            <a:srgbClr val="3B96D3"/>
          </a:solidFill>
          <a:ln w="12700" cap="flat" cmpd="sng" algn="ctr">
            <a:noFill/>
            <a:prstDash val="solid"/>
            <a:miter lim="800000"/>
          </a:ln>
          <a:effectLst/>
        </p:spPr>
        <p:txBody>
          <a:bodyPr rtlCol="0" anchor="ctr"/>
          <a:lstStyle/>
          <a:p>
            <a:endParaRPr lang="en-US" dirty="0"/>
          </a:p>
        </p:txBody>
      </p:sp>
      <p:sp>
        <p:nvSpPr>
          <p:cNvPr id="10243" name="Rectangle 2"/>
          <p:cNvSpPr>
            <a:spLocks noGrp="1" noRot="1" noChangeArrowheads="1"/>
          </p:cNvSpPr>
          <p:nvPr>
            <p:ph type="title"/>
          </p:nvPr>
        </p:nvSpPr>
        <p:spPr/>
        <p:txBody>
          <a:bodyPr/>
          <a:lstStyle/>
          <a:p>
            <a:pPr eaLnBrk="1" hangingPunct="1"/>
            <a:r>
              <a:rPr lang="zh-CN" altLang="en-US"/>
              <a:t>实体完整性定义</a:t>
            </a:r>
          </a:p>
        </p:txBody>
      </p:sp>
      <p:sp>
        <p:nvSpPr>
          <p:cNvPr id="10244" name="Rectangle 3"/>
          <p:cNvSpPr>
            <a:spLocks noGrp="1" noRot="1" noChangeArrowheads="1"/>
          </p:cNvSpPr>
          <p:nvPr>
            <p:ph sz="quarter" idx="10"/>
          </p:nvPr>
        </p:nvSpPr>
        <p:spPr>
          <a:xfrm>
            <a:off x="1407592" y="2366175"/>
            <a:ext cx="3481530" cy="14493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3" tIns="50797" rIns="101593" bIns="50797"/>
          <a:lstStyle/>
          <a:p>
            <a:pPr marL="0" indent="0" eaLnBrk="1" hangingPunct="1">
              <a:lnSpc>
                <a:spcPct val="150000"/>
              </a:lnSpc>
              <a:buSzPct val="80000"/>
              <a:buNone/>
            </a:pPr>
            <a:r>
              <a:rPr lang="zh-CN" altLang="en-US" sz="2000" b="1" dirty="0"/>
              <a:t>单属性做主键有两种定义</a:t>
            </a:r>
          </a:p>
          <a:p>
            <a:pPr lvl="1" eaLnBrk="1" hangingPunct="1">
              <a:lnSpc>
                <a:spcPct val="150000"/>
              </a:lnSpc>
            </a:pPr>
            <a:r>
              <a:rPr lang="zh-CN" altLang="en-US" sz="1556" dirty="0">
                <a:solidFill>
                  <a:schemeClr val="bg1"/>
                </a:solidFill>
                <a:latin typeface="华文中宋" panose="02010600040101010101" pitchFamily="2" charset="-122"/>
                <a:ea typeface="华文中宋" panose="02010600040101010101" pitchFamily="2" charset="-122"/>
              </a:rPr>
              <a:t>定义为</a:t>
            </a:r>
            <a:r>
              <a:rPr lang="zh-CN" altLang="en-US" b="1" dirty="0">
                <a:solidFill>
                  <a:srgbClr val="FF0000"/>
                </a:solidFill>
              </a:rPr>
              <a:t>列级</a:t>
            </a:r>
            <a:r>
              <a:rPr lang="zh-CN" altLang="en-US" sz="1556" dirty="0">
                <a:solidFill>
                  <a:schemeClr val="bg1"/>
                </a:solidFill>
                <a:latin typeface="华文中宋" panose="02010600040101010101" pitchFamily="2" charset="-122"/>
                <a:ea typeface="华文中宋" panose="02010600040101010101" pitchFamily="2" charset="-122"/>
              </a:rPr>
              <a:t>约束条件</a:t>
            </a:r>
          </a:p>
          <a:p>
            <a:pPr lvl="1" eaLnBrk="1" hangingPunct="1">
              <a:lnSpc>
                <a:spcPct val="150000"/>
              </a:lnSpc>
            </a:pPr>
            <a:r>
              <a:rPr lang="zh-CN" altLang="en-US" sz="1556" dirty="0">
                <a:solidFill>
                  <a:schemeClr val="bg1"/>
                </a:solidFill>
                <a:latin typeface="华文中宋" panose="02010600040101010101" pitchFamily="2" charset="-122"/>
                <a:ea typeface="华文中宋" panose="02010600040101010101" pitchFamily="2" charset="-122"/>
              </a:rPr>
              <a:t>定义为</a:t>
            </a:r>
            <a:r>
              <a:rPr lang="zh-CN" altLang="en-US" b="1" dirty="0">
                <a:solidFill>
                  <a:srgbClr val="FF0000"/>
                </a:solidFill>
              </a:rPr>
              <a:t>表级</a:t>
            </a:r>
            <a:r>
              <a:rPr lang="zh-CN" altLang="en-US" sz="1556" dirty="0">
                <a:solidFill>
                  <a:schemeClr val="bg1"/>
                </a:solidFill>
                <a:latin typeface="华文中宋" panose="02010600040101010101" pitchFamily="2" charset="-122"/>
                <a:ea typeface="华文中宋" panose="02010600040101010101" pitchFamily="2" charset="-122"/>
              </a:rPr>
              <a:t>约束条件</a:t>
            </a:r>
          </a:p>
        </p:txBody>
      </p:sp>
      <p:grpSp>
        <p:nvGrpSpPr>
          <p:cNvPr id="35" name="组合 34">
            <a:extLst>
              <a:ext uri="{FF2B5EF4-FFF2-40B4-BE49-F238E27FC236}">
                <a16:creationId xmlns:a16="http://schemas.microsoft.com/office/drawing/2014/main" id="{587B4FD7-DDB6-4A82-887B-2A4EBB5D0D9E}"/>
              </a:ext>
            </a:extLst>
          </p:cNvPr>
          <p:cNvGrpSpPr/>
          <p:nvPr/>
        </p:nvGrpSpPr>
        <p:grpSpPr>
          <a:xfrm>
            <a:off x="6494258" y="3742411"/>
            <a:ext cx="2078360" cy="2078360"/>
            <a:chOff x="6901268" y="3865612"/>
            <a:chExt cx="2078360" cy="2078360"/>
          </a:xfrm>
        </p:grpSpPr>
        <p:grpSp>
          <p:nvGrpSpPr>
            <p:cNvPr id="8" name="组合 7">
              <a:extLst>
                <a:ext uri="{FF2B5EF4-FFF2-40B4-BE49-F238E27FC236}">
                  <a16:creationId xmlns:a16="http://schemas.microsoft.com/office/drawing/2014/main" id="{166B76D5-9A0A-44C1-98E6-09DB290FA661}"/>
                </a:ext>
              </a:extLst>
            </p:cNvPr>
            <p:cNvGrpSpPr/>
            <p:nvPr/>
          </p:nvGrpSpPr>
          <p:grpSpPr>
            <a:xfrm>
              <a:off x="6901268" y="3865612"/>
              <a:ext cx="2078360" cy="2078360"/>
              <a:chOff x="4040820" y="3865612"/>
              <a:chExt cx="2078360" cy="2078360"/>
            </a:xfrm>
          </p:grpSpPr>
          <p:grpSp>
            <p:nvGrpSpPr>
              <p:cNvPr id="4" name="组合 3">
                <a:extLst>
                  <a:ext uri="{FF2B5EF4-FFF2-40B4-BE49-F238E27FC236}">
                    <a16:creationId xmlns:a16="http://schemas.microsoft.com/office/drawing/2014/main" id="{5502EBBA-B5D5-4281-A9BB-C1BB1A28387C}"/>
                  </a:ext>
                </a:extLst>
              </p:cNvPr>
              <p:cNvGrpSpPr/>
              <p:nvPr/>
            </p:nvGrpSpPr>
            <p:grpSpPr>
              <a:xfrm>
                <a:off x="4040820" y="3865612"/>
                <a:ext cx="2078360" cy="2078360"/>
                <a:chOff x="4040820" y="3865612"/>
                <a:chExt cx="2078360" cy="2078360"/>
              </a:xfrm>
            </p:grpSpPr>
            <p:pic>
              <p:nvPicPr>
                <p:cNvPr id="15" name="Picture 12" descr="查看源图像">
                  <a:extLst>
                    <a:ext uri="{FF2B5EF4-FFF2-40B4-BE49-F238E27FC236}">
                      <a16:creationId xmlns:a16="http://schemas.microsoft.com/office/drawing/2014/main" id="{0E65151D-69B2-49FA-9210-DAD408CB41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0820" y="3865612"/>
                  <a:ext cx="2078360" cy="207836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33F55BE5-9163-4281-9F2A-5E38EB52DD3E}"/>
                    </a:ext>
                  </a:extLst>
                </p:cNvPr>
                <p:cNvGrpSpPr/>
                <p:nvPr/>
              </p:nvGrpSpPr>
              <p:grpSpPr>
                <a:xfrm>
                  <a:off x="4456966" y="4673065"/>
                  <a:ext cx="216428" cy="659531"/>
                  <a:chOff x="2111770" y="4673065"/>
                  <a:chExt cx="216428" cy="659531"/>
                </a:xfrm>
              </p:grpSpPr>
              <p:sp>
                <p:nvSpPr>
                  <p:cNvPr id="17" name="矩形: 圆角 16">
                    <a:extLst>
                      <a:ext uri="{FF2B5EF4-FFF2-40B4-BE49-F238E27FC236}">
                        <a16:creationId xmlns:a16="http://schemas.microsoft.com/office/drawing/2014/main" id="{887E1EB3-6C75-4931-95E9-D68FC53F8419}"/>
                      </a:ext>
                    </a:extLst>
                  </p:cNvPr>
                  <p:cNvSpPr/>
                  <p:nvPr/>
                </p:nvSpPr>
                <p:spPr>
                  <a:xfrm>
                    <a:off x="2112174" y="4673065"/>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6F9073D4-7E84-4E88-B8B9-6655C25270D1}"/>
                      </a:ext>
                    </a:extLst>
                  </p:cNvPr>
                  <p:cNvSpPr/>
                  <p:nvPr/>
                </p:nvSpPr>
                <p:spPr>
                  <a:xfrm>
                    <a:off x="2111770" y="4873724"/>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B321DF93-4D2C-4E73-9BC4-07AF3B042524}"/>
                      </a:ext>
                    </a:extLst>
                  </p:cNvPr>
                  <p:cNvSpPr/>
                  <p:nvPr/>
                </p:nvSpPr>
                <p:spPr>
                  <a:xfrm>
                    <a:off x="2111770" y="5066432"/>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241793A2-3600-4EF3-8646-36961EE3B787}"/>
                      </a:ext>
                    </a:extLst>
                  </p:cNvPr>
                  <p:cNvSpPr/>
                  <p:nvPr/>
                </p:nvSpPr>
                <p:spPr>
                  <a:xfrm>
                    <a:off x="2111770" y="5260588"/>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02BA6334-4930-4FA6-AEAA-079D64E04A6F}"/>
                    </a:ext>
                  </a:extLst>
                </p:cNvPr>
                <p:cNvGrpSpPr/>
                <p:nvPr/>
              </p:nvGrpSpPr>
              <p:grpSpPr>
                <a:xfrm>
                  <a:off x="4971786" y="4673065"/>
                  <a:ext cx="216428" cy="659531"/>
                  <a:chOff x="2111770" y="4673065"/>
                  <a:chExt cx="216428" cy="659531"/>
                </a:xfrm>
              </p:grpSpPr>
              <p:sp>
                <p:nvSpPr>
                  <p:cNvPr id="22" name="矩形: 圆角 21">
                    <a:extLst>
                      <a:ext uri="{FF2B5EF4-FFF2-40B4-BE49-F238E27FC236}">
                        <a16:creationId xmlns:a16="http://schemas.microsoft.com/office/drawing/2014/main" id="{AA049B9D-1622-49A2-822D-84426F788FD9}"/>
                      </a:ext>
                    </a:extLst>
                  </p:cNvPr>
                  <p:cNvSpPr/>
                  <p:nvPr/>
                </p:nvSpPr>
                <p:spPr>
                  <a:xfrm>
                    <a:off x="2112174" y="4673065"/>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8D5CCE9E-E7AC-4ACD-AB3D-6359E6A12C02}"/>
                      </a:ext>
                    </a:extLst>
                  </p:cNvPr>
                  <p:cNvSpPr/>
                  <p:nvPr/>
                </p:nvSpPr>
                <p:spPr>
                  <a:xfrm>
                    <a:off x="2111770" y="4873724"/>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DB0FC7FD-FAA5-49B3-8E1C-B3121A29A5AA}"/>
                      </a:ext>
                    </a:extLst>
                  </p:cNvPr>
                  <p:cNvSpPr/>
                  <p:nvPr/>
                </p:nvSpPr>
                <p:spPr>
                  <a:xfrm>
                    <a:off x="2111770" y="5066432"/>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BE7F047E-9CFD-48A0-B64D-EE1E32C8295E}"/>
                      </a:ext>
                    </a:extLst>
                  </p:cNvPr>
                  <p:cNvSpPr/>
                  <p:nvPr/>
                </p:nvSpPr>
                <p:spPr>
                  <a:xfrm>
                    <a:off x="2111770" y="5260588"/>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文本框 28">
                <a:extLst>
                  <a:ext uri="{FF2B5EF4-FFF2-40B4-BE49-F238E27FC236}">
                    <a16:creationId xmlns:a16="http://schemas.microsoft.com/office/drawing/2014/main" id="{BFC38812-78B9-44C7-A4EA-E90666BB1404}"/>
                  </a:ext>
                </a:extLst>
              </p:cNvPr>
              <p:cNvSpPr txBox="1"/>
              <p:nvPr/>
            </p:nvSpPr>
            <p:spPr>
              <a:xfrm>
                <a:off x="4659490" y="3915397"/>
                <a:ext cx="420308" cy="261610"/>
              </a:xfrm>
              <a:prstGeom prst="rect">
                <a:avLst/>
              </a:prstGeom>
              <a:noFill/>
            </p:spPr>
            <p:txBody>
              <a:bodyPr wrap="none" rtlCol="0">
                <a:spAutoFit/>
              </a:bodyPr>
              <a:lstStyle/>
              <a:p>
                <a:r>
                  <a:rPr lang="en-US" altLang="zh-CN" sz="1100" b="1" dirty="0">
                    <a:solidFill>
                      <a:srgbClr val="FF0000"/>
                    </a:solidFill>
                  </a:rPr>
                  <a:t>key</a:t>
                </a:r>
                <a:endParaRPr lang="zh-CN" altLang="en-US" sz="1100" b="1" dirty="0">
                  <a:solidFill>
                    <a:srgbClr val="FF0000"/>
                  </a:solidFill>
                </a:endParaRPr>
              </a:p>
            </p:txBody>
          </p:sp>
        </p:grpSp>
        <p:grpSp>
          <p:nvGrpSpPr>
            <p:cNvPr id="33" name="组合 32">
              <a:extLst>
                <a:ext uri="{FF2B5EF4-FFF2-40B4-BE49-F238E27FC236}">
                  <a16:creationId xmlns:a16="http://schemas.microsoft.com/office/drawing/2014/main" id="{0615AA3D-A466-4859-B4A6-EC641044EB28}"/>
                </a:ext>
              </a:extLst>
            </p:cNvPr>
            <p:cNvGrpSpPr/>
            <p:nvPr/>
          </p:nvGrpSpPr>
          <p:grpSpPr>
            <a:xfrm>
              <a:off x="7317414" y="4161819"/>
              <a:ext cx="767451" cy="129673"/>
              <a:chOff x="4456966" y="4153644"/>
              <a:chExt cx="767451" cy="129673"/>
            </a:xfrm>
          </p:grpSpPr>
          <p:cxnSp>
            <p:nvCxnSpPr>
              <p:cNvPr id="10" name="直接连接符 9">
                <a:extLst>
                  <a:ext uri="{FF2B5EF4-FFF2-40B4-BE49-F238E27FC236}">
                    <a16:creationId xmlns:a16="http://schemas.microsoft.com/office/drawing/2014/main" id="{480EF2AA-02B3-4C67-A8AB-5E16F99A2B00}"/>
                  </a:ext>
                </a:extLst>
              </p:cNvPr>
              <p:cNvCxnSpPr>
                <a:cxnSpLocks/>
              </p:cNvCxnSpPr>
              <p:nvPr/>
            </p:nvCxnSpPr>
            <p:spPr>
              <a:xfrm>
                <a:off x="4456966" y="4153644"/>
                <a:ext cx="7674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887ACCB0-238C-416D-9454-A7A9FEBFDD28}"/>
                  </a:ext>
                </a:extLst>
              </p:cNvPr>
              <p:cNvCxnSpPr/>
              <p:nvPr/>
            </p:nvCxnSpPr>
            <p:spPr>
              <a:xfrm>
                <a:off x="5224417" y="4153644"/>
                <a:ext cx="0" cy="129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0673F2D-780E-4B86-902D-D259ACB45498}"/>
                  </a:ext>
                </a:extLst>
              </p:cNvPr>
              <p:cNvCxnSpPr>
                <a:cxnSpLocks/>
              </p:cNvCxnSpPr>
              <p:nvPr/>
            </p:nvCxnSpPr>
            <p:spPr>
              <a:xfrm>
                <a:off x="4456966" y="4153644"/>
                <a:ext cx="0" cy="129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 name="组合 33">
            <a:extLst>
              <a:ext uri="{FF2B5EF4-FFF2-40B4-BE49-F238E27FC236}">
                <a16:creationId xmlns:a16="http://schemas.microsoft.com/office/drawing/2014/main" id="{1FB4AAB9-5D89-4673-AD4C-C049B1D9AAF1}"/>
              </a:ext>
            </a:extLst>
          </p:cNvPr>
          <p:cNvGrpSpPr/>
          <p:nvPr/>
        </p:nvGrpSpPr>
        <p:grpSpPr>
          <a:xfrm>
            <a:off x="2070260" y="3764930"/>
            <a:ext cx="2078360" cy="2078360"/>
            <a:chOff x="1695624" y="3865612"/>
            <a:chExt cx="2078360" cy="2078360"/>
          </a:xfrm>
        </p:grpSpPr>
        <p:grpSp>
          <p:nvGrpSpPr>
            <p:cNvPr id="7" name="组合 6">
              <a:extLst>
                <a:ext uri="{FF2B5EF4-FFF2-40B4-BE49-F238E27FC236}">
                  <a16:creationId xmlns:a16="http://schemas.microsoft.com/office/drawing/2014/main" id="{DDE78643-0F4D-4836-811C-EC994B4EA171}"/>
                </a:ext>
              </a:extLst>
            </p:cNvPr>
            <p:cNvGrpSpPr/>
            <p:nvPr/>
          </p:nvGrpSpPr>
          <p:grpSpPr>
            <a:xfrm>
              <a:off x="1695624" y="3865612"/>
              <a:ext cx="2078360" cy="2078360"/>
              <a:chOff x="1695624" y="3865612"/>
              <a:chExt cx="2078360" cy="2078360"/>
            </a:xfrm>
          </p:grpSpPr>
          <p:grpSp>
            <p:nvGrpSpPr>
              <p:cNvPr id="5" name="组合 4">
                <a:extLst>
                  <a:ext uri="{FF2B5EF4-FFF2-40B4-BE49-F238E27FC236}">
                    <a16:creationId xmlns:a16="http://schemas.microsoft.com/office/drawing/2014/main" id="{393AF691-0F8C-4FD3-9939-40525A6B3034}"/>
                  </a:ext>
                </a:extLst>
              </p:cNvPr>
              <p:cNvGrpSpPr/>
              <p:nvPr/>
            </p:nvGrpSpPr>
            <p:grpSpPr>
              <a:xfrm>
                <a:off x="1695624" y="3865612"/>
                <a:ext cx="2078360" cy="2078360"/>
                <a:chOff x="1695624" y="3865612"/>
                <a:chExt cx="2078360" cy="2078360"/>
              </a:xfrm>
            </p:grpSpPr>
            <p:pic>
              <p:nvPicPr>
                <p:cNvPr id="1036" name="Picture 12" descr="查看源图像">
                  <a:extLst>
                    <a:ext uri="{FF2B5EF4-FFF2-40B4-BE49-F238E27FC236}">
                      <a16:creationId xmlns:a16="http://schemas.microsoft.com/office/drawing/2014/main" id="{32DAD81B-76BF-4535-A5CB-B65DDE2A38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5624" y="3865612"/>
                  <a:ext cx="2078360" cy="20783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3EAD56DC-6275-4F2D-B2FF-D5DC12866A05}"/>
                    </a:ext>
                  </a:extLst>
                </p:cNvPr>
                <p:cNvGrpSpPr/>
                <p:nvPr/>
              </p:nvGrpSpPr>
              <p:grpSpPr>
                <a:xfrm>
                  <a:off x="2111770" y="4673065"/>
                  <a:ext cx="216428" cy="659531"/>
                  <a:chOff x="2111770" y="4673065"/>
                  <a:chExt cx="216428" cy="659531"/>
                </a:xfrm>
              </p:grpSpPr>
              <p:sp>
                <p:nvSpPr>
                  <p:cNvPr id="2" name="矩形: 圆角 1">
                    <a:extLst>
                      <a:ext uri="{FF2B5EF4-FFF2-40B4-BE49-F238E27FC236}">
                        <a16:creationId xmlns:a16="http://schemas.microsoft.com/office/drawing/2014/main" id="{64E4D311-303F-4BAA-9680-1ACEF0C318B0}"/>
                      </a:ext>
                    </a:extLst>
                  </p:cNvPr>
                  <p:cNvSpPr/>
                  <p:nvPr/>
                </p:nvSpPr>
                <p:spPr>
                  <a:xfrm>
                    <a:off x="2112174" y="4673065"/>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5EA6049-B97C-401F-A67F-0CBDB6067233}"/>
                      </a:ext>
                    </a:extLst>
                  </p:cNvPr>
                  <p:cNvSpPr/>
                  <p:nvPr/>
                </p:nvSpPr>
                <p:spPr>
                  <a:xfrm>
                    <a:off x="2111770" y="4873724"/>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48BB65B2-C8B5-41F0-BFE4-289DC564C0A7}"/>
                      </a:ext>
                    </a:extLst>
                  </p:cNvPr>
                  <p:cNvSpPr/>
                  <p:nvPr/>
                </p:nvSpPr>
                <p:spPr>
                  <a:xfrm>
                    <a:off x="2111770" y="5066432"/>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FFA73523-A47F-4FDA-9642-9454DBA0D443}"/>
                      </a:ext>
                    </a:extLst>
                  </p:cNvPr>
                  <p:cNvSpPr/>
                  <p:nvPr/>
                </p:nvSpPr>
                <p:spPr>
                  <a:xfrm>
                    <a:off x="2111770" y="5260588"/>
                    <a:ext cx="216024" cy="720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文本框 5">
                <a:extLst>
                  <a:ext uri="{FF2B5EF4-FFF2-40B4-BE49-F238E27FC236}">
                    <a16:creationId xmlns:a16="http://schemas.microsoft.com/office/drawing/2014/main" id="{5D16F8E0-BB30-4D11-AE94-463A77D0ED74}"/>
                  </a:ext>
                </a:extLst>
              </p:cNvPr>
              <p:cNvSpPr txBox="1"/>
              <p:nvPr/>
            </p:nvSpPr>
            <p:spPr>
              <a:xfrm>
                <a:off x="2009600" y="3939015"/>
                <a:ext cx="420308" cy="261610"/>
              </a:xfrm>
              <a:prstGeom prst="rect">
                <a:avLst/>
              </a:prstGeom>
              <a:noFill/>
            </p:spPr>
            <p:txBody>
              <a:bodyPr wrap="none" rtlCol="0">
                <a:spAutoFit/>
              </a:bodyPr>
              <a:lstStyle/>
              <a:p>
                <a:r>
                  <a:rPr lang="en-US" altLang="zh-CN" sz="1100" b="1" dirty="0">
                    <a:solidFill>
                      <a:srgbClr val="FF0000"/>
                    </a:solidFill>
                  </a:rPr>
                  <a:t>key</a:t>
                </a:r>
                <a:endParaRPr lang="zh-CN" altLang="en-US" sz="1100" b="1" dirty="0">
                  <a:solidFill>
                    <a:srgbClr val="FF0000"/>
                  </a:solidFill>
                </a:endParaRPr>
              </a:p>
            </p:txBody>
          </p:sp>
        </p:grpSp>
        <p:cxnSp>
          <p:nvCxnSpPr>
            <p:cNvPr id="42" name="直接箭头连接符 41">
              <a:extLst>
                <a:ext uri="{FF2B5EF4-FFF2-40B4-BE49-F238E27FC236}">
                  <a16:creationId xmlns:a16="http://schemas.microsoft.com/office/drawing/2014/main" id="{F55D1194-4028-4133-A0D4-79A3F1F5CDE0}"/>
                </a:ext>
              </a:extLst>
            </p:cNvPr>
            <p:cNvCxnSpPr/>
            <p:nvPr/>
          </p:nvCxnSpPr>
          <p:spPr>
            <a:xfrm>
              <a:off x="2216031" y="4152085"/>
              <a:ext cx="0" cy="129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3">
            <a:extLst>
              <a:ext uri="{FF2B5EF4-FFF2-40B4-BE49-F238E27FC236}">
                <a16:creationId xmlns:a16="http://schemas.microsoft.com/office/drawing/2014/main" id="{4E71147D-1A18-4F6A-81E1-8EBC9FB5DE54}"/>
              </a:ext>
            </a:extLst>
          </p:cNvPr>
          <p:cNvSpPr txBox="1">
            <a:spLocks noRot="1" noChangeArrowheads="1"/>
          </p:cNvSpPr>
          <p:nvPr/>
        </p:nvSpPr>
        <p:spPr>
          <a:xfrm>
            <a:off x="1083556" y="1110255"/>
            <a:ext cx="7992888" cy="70305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3" tIns="50797" rIns="101593" bIns="50797"/>
          <a:lstStyle>
            <a:lvl1pPr marL="296327" indent="-296327" algn="l" defTabSz="1014227"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23728" indent="-315734" algn="l" defTabSz="1014227"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8224" indent="-252234" algn="l" defTabSz="1014227"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6219" indent="-252234" algn="l" defTabSz="1014227"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4214" indent="-252234" algn="l" defTabSz="1014227" rtl="0" eaLnBrk="0" fontAlgn="base" hangingPunct="0">
              <a:spcBef>
                <a:spcPct val="20000"/>
              </a:spcBef>
              <a:spcAft>
                <a:spcPct val="0"/>
              </a:spcAft>
              <a:buFont typeface="Arial" panose="020B0604020202020204" pitchFamily="34" charset="0"/>
              <a:buChar char="»"/>
              <a:defRPr sz="2222"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marL="0" indent="0" algn="ctr" eaLnBrk="1" hangingPunct="1">
              <a:lnSpc>
                <a:spcPct val="150000"/>
              </a:lnSpc>
              <a:buSzPct val="80000"/>
              <a:buNone/>
            </a:pPr>
            <a:r>
              <a:rPr lang="zh-CN" altLang="en-US" sz="2400" dirty="0">
                <a:solidFill>
                  <a:schemeClr val="bg1"/>
                </a:solidFill>
              </a:rPr>
              <a:t>在</a:t>
            </a:r>
            <a:r>
              <a:rPr lang="en-US" altLang="zh-CN" sz="2400" dirty="0">
                <a:solidFill>
                  <a:schemeClr val="bg1"/>
                </a:solidFill>
              </a:rPr>
              <a:t>CREATE  TABLE</a:t>
            </a:r>
            <a:r>
              <a:rPr lang="zh-CN" altLang="en-US" sz="2400" dirty="0">
                <a:solidFill>
                  <a:schemeClr val="bg1"/>
                </a:solidFill>
              </a:rPr>
              <a:t>中用</a:t>
            </a:r>
            <a:r>
              <a:rPr lang="en-US" altLang="zh-CN" sz="2400" b="1" dirty="0">
                <a:solidFill>
                  <a:srgbClr val="FF0000"/>
                </a:solidFill>
              </a:rPr>
              <a:t>PRIMARY KEY</a:t>
            </a:r>
            <a:r>
              <a:rPr lang="zh-CN" altLang="en-US" sz="2400" dirty="0">
                <a:solidFill>
                  <a:schemeClr val="bg1"/>
                </a:solidFill>
              </a:rPr>
              <a:t>定义</a:t>
            </a:r>
          </a:p>
        </p:txBody>
      </p:sp>
      <p:sp>
        <p:nvSpPr>
          <p:cNvPr id="49" name="Rectangle 3">
            <a:extLst>
              <a:ext uri="{FF2B5EF4-FFF2-40B4-BE49-F238E27FC236}">
                <a16:creationId xmlns:a16="http://schemas.microsoft.com/office/drawing/2014/main" id="{5A56B744-AB99-48B8-93C3-38E674CE4400}"/>
              </a:ext>
            </a:extLst>
          </p:cNvPr>
          <p:cNvSpPr txBox="1">
            <a:spLocks noRot="1" noChangeArrowheads="1"/>
          </p:cNvSpPr>
          <p:nvPr/>
        </p:nvSpPr>
        <p:spPr>
          <a:xfrm>
            <a:off x="5792673" y="2398794"/>
            <a:ext cx="3481530" cy="14493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3" tIns="50797" rIns="101593" bIns="50797"/>
          <a:lstStyle>
            <a:lvl1pPr marL="296327" indent="-296327" algn="l" defTabSz="1014227"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23728" indent="-315734" algn="l" defTabSz="1014227"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8224" indent="-252234" algn="l" defTabSz="1014227"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6219" indent="-252234" algn="l" defTabSz="1014227"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4214" indent="-252234" algn="l" defTabSz="1014227" rtl="0" eaLnBrk="0" fontAlgn="base" hangingPunct="0">
              <a:spcBef>
                <a:spcPct val="20000"/>
              </a:spcBef>
              <a:spcAft>
                <a:spcPct val="0"/>
              </a:spcAft>
              <a:buFont typeface="Arial" panose="020B0604020202020204" pitchFamily="34" charset="0"/>
              <a:buChar char="»"/>
              <a:defRPr sz="2222"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marL="0" indent="0" eaLnBrk="1" hangingPunct="1">
              <a:lnSpc>
                <a:spcPct val="150000"/>
              </a:lnSpc>
              <a:buSzPct val="80000"/>
              <a:buFont typeface="Wingdings" panose="05000000000000000000" pitchFamily="2" charset="2"/>
              <a:buNone/>
            </a:pPr>
            <a:r>
              <a:rPr lang="zh-CN" altLang="en-US" sz="2000" dirty="0"/>
              <a:t>多属性做主键有两种定义</a:t>
            </a:r>
          </a:p>
          <a:p>
            <a:pPr lvl="1" eaLnBrk="1" hangingPunct="1">
              <a:lnSpc>
                <a:spcPct val="150000"/>
              </a:lnSpc>
            </a:pPr>
            <a:r>
              <a:rPr lang="zh-CN" altLang="en-US" sz="1556" dirty="0">
                <a:solidFill>
                  <a:schemeClr val="bg1"/>
                </a:solidFill>
              </a:rPr>
              <a:t>定义为</a:t>
            </a:r>
            <a:r>
              <a:rPr lang="zh-CN" altLang="en-US" b="1" dirty="0">
                <a:solidFill>
                  <a:srgbClr val="FF0000"/>
                </a:solidFill>
              </a:rPr>
              <a:t>表级</a:t>
            </a:r>
            <a:r>
              <a:rPr lang="zh-CN" altLang="en-US" sz="1556" dirty="0">
                <a:solidFill>
                  <a:schemeClr val="bg1"/>
                </a:solidFill>
              </a:rPr>
              <a:t>约束条件</a:t>
            </a:r>
          </a:p>
        </p:txBody>
      </p:sp>
    </p:spTree>
    <p:extLst>
      <p:ext uri="{BB962C8B-B14F-4D97-AF65-F5344CB8AC3E}">
        <p14:creationId xmlns:p14="http://schemas.microsoft.com/office/powerpoint/2010/main" val="1041530939"/>
      </p:ext>
    </p:extLst>
  </p:cSld>
  <p:clrMapOvr>
    <a:masterClrMapping/>
  </p:clrMapOvr>
  <p:transition spd="slow" advTm="109595">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35EE59F-051A-46AB-A219-B2234D88977B}"/>
              </a:ext>
            </a:extLst>
          </p:cNvPr>
          <p:cNvSpPr/>
          <p:nvPr/>
        </p:nvSpPr>
        <p:spPr>
          <a:xfrm>
            <a:off x="-1" y="843896"/>
            <a:ext cx="10181175" cy="9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n-lt"/>
              <a:ea typeface="+mn-ea"/>
            </a:endParaRPr>
          </a:p>
        </p:txBody>
      </p:sp>
      <p:sp>
        <p:nvSpPr>
          <p:cNvPr id="8" name="矩形 7">
            <a:extLst>
              <a:ext uri="{FF2B5EF4-FFF2-40B4-BE49-F238E27FC236}">
                <a16:creationId xmlns:a16="http://schemas.microsoft.com/office/drawing/2014/main" id="{E451709B-F28B-4690-9AC2-0668299CFA52}"/>
              </a:ext>
            </a:extLst>
          </p:cNvPr>
          <p:cNvSpPr/>
          <p:nvPr/>
        </p:nvSpPr>
        <p:spPr>
          <a:xfrm>
            <a:off x="5080000" y="1851338"/>
            <a:ext cx="5101175" cy="3863662"/>
          </a:xfrm>
          <a:prstGeom prst="rect">
            <a:avLst/>
          </a:prstGeom>
          <a:solidFill>
            <a:srgbClr val="3B96D3"/>
          </a:solidFill>
          <a:ln w="12700" cap="flat" cmpd="sng" algn="ctr">
            <a:noFill/>
            <a:prstDash val="solid"/>
            <a:miter lim="800000"/>
          </a:ln>
          <a:effectLst/>
        </p:spPr>
        <p:txBody>
          <a:bodyPr rtlCol="0" anchor="ctr"/>
          <a:lstStyle/>
          <a:p>
            <a:endParaRPr lang="zh-CN" altLang="en-US">
              <a:solidFill>
                <a:schemeClr val="tx1"/>
              </a:solidFill>
              <a:latin typeface="Arial" panose="020B0604020202020204" pitchFamily="34" charset="0"/>
              <a:ea typeface="宋体" panose="02010600030101010101" pitchFamily="2" charset="-122"/>
            </a:endParaRPr>
          </a:p>
        </p:txBody>
      </p:sp>
      <p:sp>
        <p:nvSpPr>
          <p:cNvPr id="2" name="矩形 1">
            <a:extLst>
              <a:ext uri="{FF2B5EF4-FFF2-40B4-BE49-F238E27FC236}">
                <a16:creationId xmlns:a16="http://schemas.microsoft.com/office/drawing/2014/main" id="{526DB916-17B4-4793-B69F-20A67233F81A}"/>
              </a:ext>
            </a:extLst>
          </p:cNvPr>
          <p:cNvSpPr/>
          <p:nvPr/>
        </p:nvSpPr>
        <p:spPr>
          <a:xfrm>
            <a:off x="0" y="1851338"/>
            <a:ext cx="5040560" cy="3863662"/>
          </a:xfrm>
          <a:prstGeom prst="rect">
            <a:avLst/>
          </a:prstGeom>
          <a:solidFill>
            <a:srgbClr val="00B0F0"/>
          </a:solidFill>
          <a:ln w="12700" cap="flat" cmpd="sng" algn="ctr">
            <a:noFill/>
            <a:prstDash val="solid"/>
            <a:miter lim="800000"/>
          </a:ln>
          <a:effectLst/>
        </p:spPr>
        <p:txBody>
          <a:bodyPr rtlCol="0" anchor="ctr"/>
          <a:lstStyle/>
          <a:p>
            <a:endParaRPr lang="zh-CN" altLang="en-US">
              <a:solidFill>
                <a:schemeClr val="tx1"/>
              </a:solidFill>
              <a:latin typeface="Arial" panose="020B0604020202020204" pitchFamily="34" charset="0"/>
              <a:ea typeface="宋体" panose="02010600030101010101" pitchFamily="2" charset="-122"/>
            </a:endParaRPr>
          </a:p>
        </p:txBody>
      </p:sp>
      <p:sp>
        <p:nvSpPr>
          <p:cNvPr id="11267" name="Rectangle 2"/>
          <p:cNvSpPr>
            <a:spLocks noGrp="1" noRot="1" noChangeArrowheads="1"/>
          </p:cNvSpPr>
          <p:nvPr>
            <p:ph type="title"/>
          </p:nvPr>
        </p:nvSpPr>
        <p:spPr/>
        <p:txBody>
          <a:bodyPr/>
          <a:lstStyle/>
          <a:p>
            <a:pPr eaLnBrk="1" hangingPunct="1"/>
            <a:r>
              <a:rPr lang="zh-CN" altLang="en-US"/>
              <a:t>在列级定义主码</a:t>
            </a:r>
            <a:endParaRPr lang="en-US" altLang="zh-CN"/>
          </a:p>
        </p:txBody>
      </p:sp>
      <p:sp>
        <p:nvSpPr>
          <p:cNvPr id="11268" name="Rectangle 3"/>
          <p:cNvSpPr>
            <a:spLocks noGrp="1" noRot="1" noChangeArrowheads="1"/>
          </p:cNvSpPr>
          <p:nvPr>
            <p:ph sz="quarter" idx="10"/>
          </p:nvPr>
        </p:nvSpPr>
        <p:spPr>
          <a:xfrm>
            <a:off x="2271688" y="1125051"/>
            <a:ext cx="5760640" cy="479659"/>
          </a:xfrm>
        </p:spPr>
        <p:txBody>
          <a:bodyPr/>
          <a:lstStyle/>
          <a:p>
            <a:pPr eaLnBrk="1" hangingPunct="1">
              <a:lnSpc>
                <a:spcPct val="90000"/>
              </a:lnSpc>
              <a:buFont typeface="Wingdings" panose="05000000000000000000" pitchFamily="2" charset="2"/>
              <a:buNone/>
            </a:pPr>
            <a:r>
              <a:rPr lang="zh-CN" altLang="en-US" sz="2592" dirty="0">
                <a:solidFill>
                  <a:schemeClr val="bg1"/>
                </a:solidFill>
              </a:rPr>
              <a:t>将</a:t>
            </a:r>
            <a:r>
              <a:rPr lang="en-US" altLang="zh-CN" sz="2592" dirty="0">
                <a:solidFill>
                  <a:schemeClr val="bg1"/>
                </a:solidFill>
              </a:rPr>
              <a:t>Student</a:t>
            </a:r>
            <a:r>
              <a:rPr lang="zh-CN" altLang="en-US" sz="2592" dirty="0">
                <a:solidFill>
                  <a:schemeClr val="bg1"/>
                </a:solidFill>
              </a:rPr>
              <a:t>表中的</a:t>
            </a:r>
            <a:r>
              <a:rPr lang="en-US" altLang="zh-CN" sz="2592" dirty="0" err="1">
                <a:solidFill>
                  <a:schemeClr val="bg1"/>
                </a:solidFill>
              </a:rPr>
              <a:t>Sno</a:t>
            </a:r>
            <a:r>
              <a:rPr lang="zh-CN" altLang="en-US" sz="2592" dirty="0">
                <a:solidFill>
                  <a:schemeClr val="bg1"/>
                </a:solidFill>
              </a:rPr>
              <a:t>属性定义为码</a:t>
            </a:r>
          </a:p>
        </p:txBody>
      </p:sp>
      <p:graphicFrame>
        <p:nvGraphicFramePr>
          <p:cNvPr id="6" name="Table 2">
            <a:extLst>
              <a:ext uri="{FF2B5EF4-FFF2-40B4-BE49-F238E27FC236}">
                <a16:creationId xmlns:a16="http://schemas.microsoft.com/office/drawing/2014/main" id="{5ECA48B8-F271-47C4-8955-11302AF331B2}"/>
              </a:ext>
            </a:extLst>
          </p:cNvPr>
          <p:cNvGraphicFramePr>
            <a:graphicFrameLocks noGrp="1"/>
          </p:cNvGraphicFramePr>
          <p:nvPr>
            <p:extLst>
              <p:ext uri="{D42A27DB-BD31-4B8C-83A1-F6EECF244321}">
                <p14:modId xmlns:p14="http://schemas.microsoft.com/office/powerpoint/2010/main" val="3463989444"/>
              </p:ext>
            </p:extLst>
          </p:nvPr>
        </p:nvGraphicFramePr>
        <p:xfrm>
          <a:off x="89211" y="2281436"/>
          <a:ext cx="4862137" cy="2514400"/>
        </p:xfrm>
        <a:graphic>
          <a:graphicData uri="http://schemas.openxmlformats.org/drawingml/2006/table">
            <a:tbl>
              <a:tblPr firstRow="1" bandRow="1">
                <a:effectLst/>
              </a:tblPr>
              <a:tblGrid>
                <a:gridCol w="1080120">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12014">
                  <a:extLst>
                    <a:ext uri="{9D8B030D-6E8A-4147-A177-3AD203B41FA5}">
                      <a16:colId xmlns:a16="http://schemas.microsoft.com/office/drawing/2014/main" val="20002"/>
                    </a:ext>
                  </a:extLst>
                </a:gridCol>
                <a:gridCol w="1305488">
                  <a:extLst>
                    <a:ext uri="{9D8B030D-6E8A-4147-A177-3AD203B41FA5}">
                      <a16:colId xmlns:a16="http://schemas.microsoft.com/office/drawing/2014/main" val="20003"/>
                    </a:ext>
                  </a:extLst>
                </a:gridCol>
                <a:gridCol w="972427">
                  <a:extLst>
                    <a:ext uri="{9D8B030D-6E8A-4147-A177-3AD203B41FA5}">
                      <a16:colId xmlns:a16="http://schemas.microsoft.com/office/drawing/2014/main" val="2380715084"/>
                    </a:ext>
                  </a:extLst>
                </a:gridCol>
              </a:tblGrid>
              <a:tr h="399976">
                <a:tc>
                  <a:txBody>
                    <a:bodyPr/>
                    <a:lstStyle/>
                    <a:p>
                      <a:pPr algn="ctr" fontAlgn="ctr"/>
                      <a:r>
                        <a:rPr lang="en-US" sz="1400" b="1" i="0" u="none" strike="noStrike" kern="1200" dirty="0" err="1">
                          <a:solidFill>
                            <a:srgbClr val="FF0000"/>
                          </a:solidFill>
                          <a:effectLst/>
                          <a:latin typeface="微软雅黑" panose="020B0503020204020204" pitchFamily="34" charset="-122"/>
                          <a:ea typeface="微软雅黑" panose="020B0503020204020204" pitchFamily="34" charset="-122"/>
                          <a:cs typeface="+mn-cs"/>
                        </a:rPr>
                        <a:t>Sno</a:t>
                      </a:r>
                      <a:endParaRPr lang="en-US" sz="1400" b="1"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1B7D0"/>
                    </a:solidFill>
                  </a:tcPr>
                </a:tc>
                <a:tc>
                  <a:txBody>
                    <a:bodyPr/>
                    <a:lstStyle/>
                    <a:p>
                      <a:pPr algn="ctr" fontAlgn="ctr"/>
                      <a:r>
                        <a:rPr lang="en-US" sz="14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SName</a:t>
                      </a:r>
                      <a:endParaRPr lang="en-US" sz="14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FACD0"/>
                    </a:solidFill>
                  </a:tcPr>
                </a:tc>
                <a:tc>
                  <a:txBody>
                    <a:bodyPr/>
                    <a:lstStyle/>
                    <a:p>
                      <a:pPr algn="ctr" fontAlgn="ctr"/>
                      <a:r>
                        <a:rPr lang="en-US" sz="14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SSex</a:t>
                      </a:r>
                      <a:endParaRPr lang="en-US" sz="14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DA1D2"/>
                    </a:solidFill>
                  </a:tcPr>
                </a:tc>
                <a:tc>
                  <a:txBody>
                    <a:bodyPr/>
                    <a:lstStyle/>
                    <a:p>
                      <a:pPr algn="ctr" fontAlgn="ctr"/>
                      <a:r>
                        <a:rPr lang="en-US" sz="14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SBirthdate</a:t>
                      </a:r>
                      <a:endParaRPr lang="en-US" sz="14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B96D3"/>
                    </a:solidFill>
                  </a:tcPr>
                </a:tc>
                <a:tc>
                  <a:txBody>
                    <a:bodyPr/>
                    <a:lstStyle/>
                    <a:p>
                      <a:pPr algn="ctr" fontAlgn="ctr"/>
                      <a:r>
                        <a:rPr lang="en-US" altLang="zh-CN" sz="14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SchoolID</a:t>
                      </a:r>
                      <a:endParaRPr lang="en-US" sz="14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B96D3"/>
                    </a:solidFill>
                  </a:tcPr>
                </a:tc>
                <a:extLst>
                  <a:ext uri="{0D108BD9-81ED-4DB2-BD59-A6C34878D82A}">
                    <a16:rowId xmlns:a16="http://schemas.microsoft.com/office/drawing/2014/main" val="10000"/>
                  </a:ext>
                </a:extLst>
              </a:tr>
              <a:tr h="352404">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200533103213 </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蔡</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雄</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1986/7/9</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350</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352404">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200633103222 </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陈</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锋</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1986/2/6</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2"/>
                  </a:ext>
                </a:extLst>
              </a:tr>
              <a:tr h="352404">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200433103231 </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崔</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明</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1985/11/4</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52404">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200533103240 </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邓</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忻</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女</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1984/11/21</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4"/>
                  </a:ext>
                </a:extLst>
              </a:tr>
              <a:tr h="352404">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200633103277 </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郭</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鸿</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1986/5/22</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r h="352404">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200633103286 </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何</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炜</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1987/3/15</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6"/>
                  </a:ext>
                </a:extLst>
              </a:tr>
            </a:tbl>
          </a:graphicData>
        </a:graphic>
      </p:graphicFrame>
      <p:sp>
        <p:nvSpPr>
          <p:cNvPr id="7" name="Rectangle 3">
            <a:extLst>
              <a:ext uri="{FF2B5EF4-FFF2-40B4-BE49-F238E27FC236}">
                <a16:creationId xmlns:a16="http://schemas.microsoft.com/office/drawing/2014/main" id="{83A29663-EEA4-4A5F-B95C-FE330A72457A}"/>
              </a:ext>
            </a:extLst>
          </p:cNvPr>
          <p:cNvSpPr txBox="1">
            <a:spLocks noRot="1" noChangeArrowheads="1"/>
          </p:cNvSpPr>
          <p:nvPr/>
        </p:nvSpPr>
        <p:spPr>
          <a:xfrm>
            <a:off x="5540146" y="2137420"/>
            <a:ext cx="4180881" cy="3006723"/>
          </a:xfrm>
          <a:prstGeom prst="rect">
            <a:avLst/>
          </a:prstGeom>
        </p:spPr>
        <p:txBody>
          <a:bodyPr/>
          <a:lstStyle>
            <a:lvl1pPr marL="296327" indent="-296327" algn="l" defTabSz="1014227"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23728" indent="-315734" algn="l" defTabSz="1014227"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8224" indent="-252234" algn="l" defTabSz="1014227"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6219" indent="-252234" algn="l" defTabSz="1014227"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4214" indent="-252234" algn="l" defTabSz="1014227" rtl="0" eaLnBrk="0" fontAlgn="base" hangingPunct="0">
              <a:spcBef>
                <a:spcPct val="20000"/>
              </a:spcBef>
              <a:spcAft>
                <a:spcPct val="0"/>
              </a:spcAft>
              <a:buFont typeface="Arial" panose="020B0604020202020204" pitchFamily="34" charset="0"/>
              <a:buChar char="»"/>
              <a:defRPr sz="2222"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eaLnBrk="1" hangingPunct="1">
              <a:lnSpc>
                <a:spcPct val="90000"/>
              </a:lnSpc>
              <a:buFont typeface="Wingdings" panose="05000000000000000000" pitchFamily="2" charset="2"/>
              <a:buNone/>
            </a:pPr>
            <a:r>
              <a:rPr lang="en-US" altLang="zh-CN" dirty="0">
                <a:solidFill>
                  <a:schemeClr val="bg1"/>
                </a:solidFill>
              </a:rPr>
              <a:t>CREATE TABLE </a:t>
            </a:r>
            <a:r>
              <a:rPr lang="en-US" altLang="zh-CN" sz="1778" dirty="0">
                <a:solidFill>
                  <a:schemeClr val="bg1"/>
                </a:solidFill>
                <a:latin typeface="华文中宋" panose="02010600040101010101" pitchFamily="2" charset="-122"/>
                <a:ea typeface="华文中宋" panose="02010600040101010101" pitchFamily="2" charset="-122"/>
              </a:rPr>
              <a:t>Student</a:t>
            </a:r>
          </a:p>
          <a:p>
            <a:pPr indent="-95249" eaLnBrk="1" hangingPunct="1">
              <a:lnSpc>
                <a:spcPct val="120000"/>
              </a:lnSpc>
              <a:buFont typeface="Wingdings" panose="05000000000000000000" pitchFamily="2" charset="2"/>
              <a:buNone/>
            </a:pPr>
            <a:r>
              <a:rPr lang="en-US" altLang="zh-CN" dirty="0">
                <a:solidFill>
                  <a:schemeClr val="bg1"/>
                </a:solidFill>
              </a:rPr>
              <a:t>(</a:t>
            </a:r>
            <a:r>
              <a:rPr lang="en-US" altLang="zh-CN" dirty="0" err="1">
                <a:solidFill>
                  <a:schemeClr val="bg1"/>
                </a:solidFill>
              </a:rPr>
              <a:t>Sno</a:t>
            </a:r>
            <a:r>
              <a:rPr lang="en-US" altLang="zh-CN" dirty="0">
                <a:solidFill>
                  <a:schemeClr val="bg1"/>
                </a:solidFill>
              </a:rPr>
              <a:t>  CHAR(9)  PRIMARY KEY</a:t>
            </a:r>
            <a:r>
              <a:rPr lang="zh-CN" altLang="en-US" dirty="0">
                <a:solidFill>
                  <a:schemeClr val="bg1"/>
                </a:solidFill>
              </a:rPr>
              <a:t>，</a:t>
            </a:r>
          </a:p>
          <a:p>
            <a:pPr indent="1764" eaLnBrk="1" hangingPunct="1">
              <a:lnSpc>
                <a:spcPct val="120000"/>
              </a:lnSpc>
              <a:buFont typeface="Wingdings" panose="05000000000000000000" pitchFamily="2" charset="2"/>
              <a:buNone/>
            </a:pPr>
            <a:r>
              <a:rPr lang="en-US" altLang="zh-CN" sz="1778" dirty="0" err="1">
                <a:solidFill>
                  <a:schemeClr val="bg1"/>
                </a:solidFill>
                <a:latin typeface="华文中宋" panose="02010600040101010101" pitchFamily="2" charset="-122"/>
                <a:ea typeface="华文中宋" panose="02010600040101010101" pitchFamily="2" charset="-122"/>
              </a:rPr>
              <a:t>Sname</a:t>
            </a:r>
            <a:r>
              <a:rPr lang="en-US" altLang="zh-CN" sz="1778" dirty="0">
                <a:solidFill>
                  <a:schemeClr val="bg1"/>
                </a:solidFill>
                <a:latin typeface="华文中宋" panose="02010600040101010101" pitchFamily="2" charset="-122"/>
                <a:ea typeface="华文中宋" panose="02010600040101010101" pitchFamily="2" charset="-122"/>
              </a:rPr>
              <a:t>  CHAR(20) NOT NULL</a:t>
            </a:r>
            <a:r>
              <a:rPr lang="zh-CN" altLang="en-US" sz="1778" dirty="0">
                <a:solidFill>
                  <a:schemeClr val="bg1"/>
                </a:solidFill>
                <a:latin typeface="华文中宋" panose="02010600040101010101" pitchFamily="2" charset="-122"/>
                <a:ea typeface="华文中宋" panose="02010600040101010101" pitchFamily="2" charset="-122"/>
              </a:rPr>
              <a:t>，     </a:t>
            </a:r>
          </a:p>
          <a:p>
            <a:pPr indent="1764" eaLnBrk="1" hangingPunct="1">
              <a:lnSpc>
                <a:spcPct val="120000"/>
              </a:lnSpc>
              <a:buFont typeface="Wingdings" panose="05000000000000000000" pitchFamily="2" charset="2"/>
              <a:buNone/>
            </a:pPr>
            <a:r>
              <a:rPr lang="en-US" altLang="zh-CN" sz="1778" dirty="0" err="1">
                <a:solidFill>
                  <a:schemeClr val="bg1"/>
                </a:solidFill>
                <a:latin typeface="华文中宋" panose="02010600040101010101" pitchFamily="2" charset="-122"/>
                <a:ea typeface="华文中宋" panose="02010600040101010101" pitchFamily="2" charset="-122"/>
              </a:rPr>
              <a:t>Ssex</a:t>
            </a:r>
            <a:r>
              <a:rPr lang="en-US" altLang="zh-CN" sz="1778" dirty="0">
                <a:solidFill>
                  <a:schemeClr val="bg1"/>
                </a:solidFill>
                <a:latin typeface="华文中宋" panose="02010600040101010101" pitchFamily="2" charset="-122"/>
                <a:ea typeface="华文中宋" panose="02010600040101010101" pitchFamily="2" charset="-122"/>
              </a:rPr>
              <a:t>  CHAR(2) </a:t>
            </a:r>
            <a:r>
              <a:rPr lang="zh-CN" altLang="en-US" sz="1778" dirty="0">
                <a:solidFill>
                  <a:schemeClr val="bg1"/>
                </a:solidFill>
                <a:latin typeface="华文中宋" panose="02010600040101010101" pitchFamily="2" charset="-122"/>
                <a:ea typeface="华文中宋" panose="02010600040101010101" pitchFamily="2" charset="-122"/>
              </a:rPr>
              <a:t>，</a:t>
            </a:r>
          </a:p>
          <a:p>
            <a:pPr indent="1764" eaLnBrk="1" hangingPunct="1">
              <a:lnSpc>
                <a:spcPct val="120000"/>
              </a:lnSpc>
              <a:buFont typeface="Wingdings" panose="05000000000000000000" pitchFamily="2" charset="2"/>
              <a:buNone/>
            </a:pPr>
            <a:r>
              <a:rPr lang="en-US" altLang="zh-CN" sz="1778" dirty="0" err="1">
                <a:solidFill>
                  <a:schemeClr val="bg1"/>
                </a:solidFill>
                <a:latin typeface="华文中宋" panose="02010600040101010101" pitchFamily="2" charset="-122"/>
                <a:ea typeface="华文中宋" panose="02010600040101010101" pitchFamily="2" charset="-122"/>
              </a:rPr>
              <a:t>SBirthdate</a:t>
            </a:r>
            <a:r>
              <a:rPr lang="en-US" altLang="zh-CN" sz="1778" dirty="0">
                <a:solidFill>
                  <a:schemeClr val="bg1"/>
                </a:solidFill>
                <a:latin typeface="华文中宋" panose="02010600040101010101" pitchFamily="2" charset="-122"/>
                <a:ea typeface="华文中宋" panose="02010600040101010101" pitchFamily="2" charset="-122"/>
              </a:rPr>
              <a:t>  DATETIME</a:t>
            </a:r>
            <a:r>
              <a:rPr lang="zh-CN" altLang="en-US" sz="1778" dirty="0">
                <a:solidFill>
                  <a:schemeClr val="bg1"/>
                </a:solidFill>
                <a:latin typeface="华文中宋" panose="02010600040101010101" pitchFamily="2" charset="-122"/>
                <a:ea typeface="华文中宋" panose="02010600040101010101" pitchFamily="2" charset="-122"/>
              </a:rPr>
              <a:t>，</a:t>
            </a:r>
          </a:p>
          <a:p>
            <a:pPr indent="1764" eaLnBrk="1" hangingPunct="1">
              <a:lnSpc>
                <a:spcPct val="120000"/>
              </a:lnSpc>
              <a:buFont typeface="Wingdings" panose="05000000000000000000" pitchFamily="2" charset="2"/>
              <a:buNone/>
            </a:pPr>
            <a:r>
              <a:rPr lang="en-US" altLang="zh-CN" sz="1778" dirty="0" err="1">
                <a:solidFill>
                  <a:schemeClr val="bg1"/>
                </a:solidFill>
                <a:latin typeface="华文中宋" panose="02010600040101010101" pitchFamily="2" charset="-122"/>
                <a:ea typeface="华文中宋" panose="02010600040101010101" pitchFamily="2" charset="-122"/>
              </a:rPr>
              <a:t>SchoolID</a:t>
            </a:r>
            <a:r>
              <a:rPr lang="en-US" altLang="zh-CN" sz="1778" dirty="0">
                <a:solidFill>
                  <a:schemeClr val="bg1"/>
                </a:solidFill>
                <a:latin typeface="华文中宋" panose="02010600040101010101" pitchFamily="2" charset="-122"/>
                <a:ea typeface="华文中宋" panose="02010600040101010101" pitchFamily="2" charset="-122"/>
              </a:rPr>
              <a:t>  CHAR(20)</a:t>
            </a:r>
            <a:r>
              <a:rPr lang="en-US" altLang="zh-CN" dirty="0">
                <a:solidFill>
                  <a:schemeClr val="bg1"/>
                </a:solidFill>
              </a:rPr>
              <a:t>)</a:t>
            </a:r>
          </a:p>
        </p:txBody>
      </p:sp>
    </p:spTree>
    <p:extLst>
      <p:ext uri="{BB962C8B-B14F-4D97-AF65-F5344CB8AC3E}">
        <p14:creationId xmlns:p14="http://schemas.microsoft.com/office/powerpoint/2010/main" val="242207344"/>
      </p:ext>
    </p:extLst>
  </p:cSld>
  <p:clrMapOvr>
    <a:masterClrMapping/>
  </p:clrMapOvr>
  <p:transition spd="slow" advTm="1095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F2372A2-495E-4CCC-91AE-CFB46555E49D}"/>
              </a:ext>
            </a:extLst>
          </p:cNvPr>
          <p:cNvSpPr/>
          <p:nvPr/>
        </p:nvSpPr>
        <p:spPr>
          <a:xfrm>
            <a:off x="-1" y="843896"/>
            <a:ext cx="10181175" cy="9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n-lt"/>
              <a:ea typeface="+mn-ea"/>
            </a:endParaRPr>
          </a:p>
        </p:txBody>
      </p:sp>
      <p:sp>
        <p:nvSpPr>
          <p:cNvPr id="5" name="矩形 4">
            <a:extLst>
              <a:ext uri="{FF2B5EF4-FFF2-40B4-BE49-F238E27FC236}">
                <a16:creationId xmlns:a16="http://schemas.microsoft.com/office/drawing/2014/main" id="{17ABFC67-FBEE-4DDF-AB16-BE5BAA407518}"/>
              </a:ext>
            </a:extLst>
          </p:cNvPr>
          <p:cNvSpPr/>
          <p:nvPr/>
        </p:nvSpPr>
        <p:spPr>
          <a:xfrm>
            <a:off x="0" y="1851338"/>
            <a:ext cx="10181175" cy="3863662"/>
          </a:xfrm>
          <a:prstGeom prst="rect">
            <a:avLst/>
          </a:prstGeom>
          <a:solidFill>
            <a:srgbClr val="3B96D3"/>
          </a:solidFill>
          <a:ln w="12700" cap="flat" cmpd="sng" algn="ctr">
            <a:noFill/>
            <a:prstDash val="solid"/>
            <a:miter lim="800000"/>
          </a:ln>
          <a:effectLst/>
        </p:spPr>
        <p:txBody>
          <a:bodyPr rtlCol="0" anchor="ctr"/>
          <a:lstStyle/>
          <a:p>
            <a:endParaRPr lang="zh-CN" altLang="en-US">
              <a:solidFill>
                <a:schemeClr val="tx1"/>
              </a:solidFill>
              <a:latin typeface="Arial" panose="020B0604020202020204" pitchFamily="34" charset="0"/>
              <a:ea typeface="宋体" panose="02010600030101010101" pitchFamily="2" charset="-122"/>
            </a:endParaRPr>
          </a:p>
        </p:txBody>
      </p:sp>
      <p:sp>
        <p:nvSpPr>
          <p:cNvPr id="12291" name="Rectangle 2"/>
          <p:cNvSpPr>
            <a:spLocks noGrp="1" noRot="1" noChangeArrowheads="1"/>
          </p:cNvSpPr>
          <p:nvPr>
            <p:ph type="title"/>
          </p:nvPr>
        </p:nvSpPr>
        <p:spPr/>
        <p:txBody>
          <a:bodyPr/>
          <a:lstStyle/>
          <a:p>
            <a:pPr eaLnBrk="1" hangingPunct="1"/>
            <a:r>
              <a:rPr lang="zh-CN" altLang="en-US"/>
              <a:t>在表级定义主码</a:t>
            </a:r>
            <a:endParaRPr lang="en-US" altLang="zh-CN"/>
          </a:p>
        </p:txBody>
      </p:sp>
      <p:sp>
        <p:nvSpPr>
          <p:cNvPr id="12292" name="Rectangle 3"/>
          <p:cNvSpPr>
            <a:spLocks noGrp="1" noRot="1" noChangeArrowheads="1"/>
          </p:cNvSpPr>
          <p:nvPr>
            <p:ph sz="quarter" idx="10"/>
          </p:nvPr>
        </p:nvSpPr>
        <p:spPr>
          <a:xfrm>
            <a:off x="2703736" y="2065412"/>
            <a:ext cx="6552728" cy="3312368"/>
          </a:xfrm>
        </p:spPr>
        <p:txBody>
          <a:bodyPr/>
          <a:lstStyle/>
          <a:p>
            <a:pPr eaLnBrk="1" hangingPunct="1">
              <a:buFont typeface="Wingdings" panose="05000000000000000000" pitchFamily="2" charset="2"/>
              <a:buNone/>
            </a:pPr>
            <a:r>
              <a:rPr lang="en-US" altLang="zh-CN" sz="2000" dirty="0">
                <a:solidFill>
                  <a:schemeClr val="bg1"/>
                </a:solidFill>
                <a:latin typeface="华文中宋" panose="02010600040101010101" pitchFamily="2" charset="-122"/>
                <a:ea typeface="华文中宋" panose="02010600040101010101" pitchFamily="2" charset="-122"/>
              </a:rPr>
              <a:t>CREATE TABLE Student</a:t>
            </a:r>
          </a:p>
          <a:p>
            <a:pPr eaLnBrk="1" hangingPunct="1">
              <a:buFont typeface="Wingdings" panose="05000000000000000000" pitchFamily="2" charset="2"/>
              <a:buNone/>
            </a:pPr>
            <a:r>
              <a:rPr lang="en-US" altLang="zh-CN" sz="2000" dirty="0">
                <a:solidFill>
                  <a:schemeClr val="bg1"/>
                </a:solidFill>
                <a:latin typeface="华文中宋" panose="02010600040101010101" pitchFamily="2" charset="-122"/>
                <a:ea typeface="华文中宋" panose="02010600040101010101" pitchFamily="2" charset="-122"/>
              </a:rPr>
              <a:t>        (</a:t>
            </a:r>
            <a:r>
              <a:rPr lang="en-US" altLang="zh-CN" sz="2000" dirty="0" err="1">
                <a:solidFill>
                  <a:schemeClr val="bg1"/>
                </a:solidFill>
                <a:latin typeface="华文中宋" panose="02010600040101010101" pitchFamily="2" charset="-122"/>
                <a:ea typeface="华文中宋" panose="02010600040101010101" pitchFamily="2" charset="-122"/>
              </a:rPr>
              <a:t>Sno</a:t>
            </a:r>
            <a:r>
              <a:rPr lang="en-US" altLang="zh-CN" sz="2000" dirty="0">
                <a:solidFill>
                  <a:schemeClr val="bg1"/>
                </a:solidFill>
                <a:latin typeface="华文中宋" panose="02010600040101010101" pitchFamily="2" charset="-122"/>
                <a:ea typeface="华文中宋" panose="02010600040101010101" pitchFamily="2" charset="-122"/>
              </a:rPr>
              <a:t>  CHAR(9)</a:t>
            </a:r>
            <a:r>
              <a:rPr lang="zh-CN" altLang="en-US" sz="2000" dirty="0">
                <a:solidFill>
                  <a:schemeClr val="bg1"/>
                </a:solidFill>
                <a:latin typeface="华文中宋" panose="02010600040101010101" pitchFamily="2" charset="-122"/>
                <a:ea typeface="华文中宋" panose="02010600040101010101" pitchFamily="2" charset="-122"/>
              </a:rPr>
              <a:t>，  </a:t>
            </a:r>
          </a:p>
          <a:p>
            <a:pPr eaLnBrk="1" hangingPunct="1">
              <a:buFont typeface="Wingdings" panose="05000000000000000000" pitchFamily="2" charset="2"/>
              <a:buNone/>
            </a:pPr>
            <a:r>
              <a:rPr lang="zh-CN" altLang="en-US" sz="2000" dirty="0">
                <a:solidFill>
                  <a:schemeClr val="bg1"/>
                </a:solidFill>
                <a:latin typeface="华文中宋" panose="02010600040101010101" pitchFamily="2" charset="-122"/>
                <a:ea typeface="华文中宋" panose="02010600040101010101" pitchFamily="2" charset="-122"/>
              </a:rPr>
              <a:t>         </a:t>
            </a:r>
            <a:r>
              <a:rPr lang="en-US" altLang="zh-CN" sz="2000" dirty="0" err="1">
                <a:solidFill>
                  <a:schemeClr val="bg1"/>
                </a:solidFill>
                <a:latin typeface="华文中宋" panose="02010600040101010101" pitchFamily="2" charset="-122"/>
                <a:ea typeface="华文中宋" panose="02010600040101010101" pitchFamily="2" charset="-122"/>
              </a:rPr>
              <a:t>Sname</a:t>
            </a:r>
            <a:r>
              <a:rPr lang="en-US" altLang="zh-CN" sz="2000" dirty="0">
                <a:solidFill>
                  <a:schemeClr val="bg1"/>
                </a:solidFill>
                <a:latin typeface="华文中宋" panose="02010600040101010101" pitchFamily="2" charset="-122"/>
                <a:ea typeface="华文中宋" panose="02010600040101010101" pitchFamily="2" charset="-122"/>
              </a:rPr>
              <a:t>  CHAR(20) NOT NULL</a:t>
            </a:r>
            <a:r>
              <a:rPr lang="zh-CN" altLang="en-US" sz="2000" dirty="0">
                <a:solidFill>
                  <a:schemeClr val="bg1"/>
                </a:solidFill>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zh-CN" altLang="en-US" sz="2000" dirty="0">
                <a:solidFill>
                  <a:schemeClr val="bg1"/>
                </a:solidFill>
                <a:latin typeface="华文中宋" panose="02010600040101010101" pitchFamily="2" charset="-122"/>
                <a:ea typeface="华文中宋" panose="02010600040101010101" pitchFamily="2" charset="-122"/>
              </a:rPr>
              <a:t>         </a:t>
            </a:r>
            <a:r>
              <a:rPr lang="en-US" altLang="zh-CN" sz="2000" dirty="0" err="1">
                <a:solidFill>
                  <a:schemeClr val="bg1"/>
                </a:solidFill>
                <a:latin typeface="华文中宋" panose="02010600040101010101" pitchFamily="2" charset="-122"/>
                <a:ea typeface="华文中宋" panose="02010600040101010101" pitchFamily="2" charset="-122"/>
              </a:rPr>
              <a:t>Ssex</a:t>
            </a:r>
            <a:r>
              <a:rPr lang="en-US" altLang="zh-CN" sz="2000" dirty="0">
                <a:solidFill>
                  <a:schemeClr val="bg1"/>
                </a:solidFill>
                <a:latin typeface="华文中宋" panose="02010600040101010101" pitchFamily="2" charset="-122"/>
                <a:ea typeface="华文中宋" panose="02010600040101010101" pitchFamily="2" charset="-122"/>
              </a:rPr>
              <a:t>  CHAR(2) </a:t>
            </a:r>
            <a:r>
              <a:rPr lang="zh-CN" altLang="en-US" sz="2000" dirty="0">
                <a:solidFill>
                  <a:schemeClr val="bg1"/>
                </a:solidFill>
                <a:latin typeface="华文中宋" panose="02010600040101010101" pitchFamily="2" charset="-122"/>
                <a:ea typeface="华文中宋" panose="02010600040101010101" pitchFamily="2" charset="-122"/>
              </a:rPr>
              <a:t>，</a:t>
            </a:r>
          </a:p>
          <a:p>
            <a:pPr indent="1764" eaLnBrk="1" hangingPunct="1">
              <a:lnSpc>
                <a:spcPct val="120000"/>
              </a:lnSpc>
              <a:buNone/>
            </a:pPr>
            <a:r>
              <a:rPr lang="zh-CN" altLang="en-US" sz="2000" dirty="0">
                <a:solidFill>
                  <a:schemeClr val="bg1"/>
                </a:solidFill>
                <a:latin typeface="华文中宋" panose="02010600040101010101" pitchFamily="2" charset="-122"/>
                <a:ea typeface="华文中宋" panose="02010600040101010101" pitchFamily="2" charset="-122"/>
              </a:rPr>
              <a:t>     </a:t>
            </a:r>
            <a:r>
              <a:rPr lang="en-US" altLang="zh-CN" sz="2000" dirty="0" err="1">
                <a:solidFill>
                  <a:schemeClr val="bg1"/>
                </a:solidFill>
                <a:latin typeface="华文中宋" panose="02010600040101010101" pitchFamily="2" charset="-122"/>
                <a:ea typeface="华文中宋" panose="02010600040101010101" pitchFamily="2" charset="-122"/>
              </a:rPr>
              <a:t>SBirthdate</a:t>
            </a:r>
            <a:r>
              <a:rPr lang="en-US" altLang="zh-CN" sz="2000" dirty="0">
                <a:solidFill>
                  <a:schemeClr val="bg1"/>
                </a:solidFill>
                <a:latin typeface="华文中宋" panose="02010600040101010101" pitchFamily="2" charset="-122"/>
                <a:ea typeface="华文中宋" panose="02010600040101010101" pitchFamily="2" charset="-122"/>
              </a:rPr>
              <a:t>  DATETIME</a:t>
            </a:r>
            <a:r>
              <a:rPr lang="zh-CN" altLang="en-US" sz="2000" dirty="0">
                <a:solidFill>
                  <a:schemeClr val="bg1"/>
                </a:solidFill>
                <a:latin typeface="华文中宋" panose="02010600040101010101" pitchFamily="2" charset="-122"/>
                <a:ea typeface="华文中宋" panose="02010600040101010101" pitchFamily="2" charset="-122"/>
              </a:rPr>
              <a:t>，</a:t>
            </a:r>
          </a:p>
          <a:p>
            <a:pPr indent="1764" eaLnBrk="1" hangingPunct="1">
              <a:lnSpc>
                <a:spcPct val="120000"/>
              </a:lnSpc>
              <a:buNone/>
            </a:pPr>
            <a:r>
              <a:rPr lang="en-US" altLang="zh-CN" sz="2000" dirty="0">
                <a:solidFill>
                  <a:schemeClr val="bg1"/>
                </a:solidFill>
                <a:latin typeface="华文中宋" panose="02010600040101010101" pitchFamily="2" charset="-122"/>
                <a:ea typeface="华文中宋" panose="02010600040101010101" pitchFamily="2" charset="-122"/>
              </a:rPr>
              <a:t>     </a:t>
            </a:r>
            <a:r>
              <a:rPr lang="en-US" altLang="zh-CN" sz="2000" dirty="0" err="1">
                <a:solidFill>
                  <a:schemeClr val="bg1"/>
                </a:solidFill>
                <a:latin typeface="华文中宋" panose="02010600040101010101" pitchFamily="2" charset="-122"/>
                <a:ea typeface="华文中宋" panose="02010600040101010101" pitchFamily="2" charset="-122"/>
              </a:rPr>
              <a:t>SchoolID</a:t>
            </a:r>
            <a:r>
              <a:rPr lang="en-US" altLang="zh-CN" sz="2000" dirty="0">
                <a:solidFill>
                  <a:schemeClr val="bg1"/>
                </a:solidFill>
                <a:latin typeface="华文中宋" panose="02010600040101010101" pitchFamily="2" charset="-122"/>
                <a:ea typeface="华文中宋" panose="02010600040101010101" pitchFamily="2" charset="-122"/>
              </a:rPr>
              <a:t> CHAR(10)</a:t>
            </a:r>
            <a:r>
              <a:rPr lang="zh-CN" altLang="en-US" sz="2000" dirty="0">
                <a:solidFill>
                  <a:schemeClr val="bg1"/>
                </a:solidFill>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zh-CN" altLang="en-US" sz="2000" dirty="0">
                <a:solidFill>
                  <a:schemeClr val="bg1"/>
                </a:solidFill>
                <a:latin typeface="华文中宋" panose="02010600040101010101" pitchFamily="2" charset="-122"/>
                <a:ea typeface="华文中宋" panose="02010600040101010101" pitchFamily="2" charset="-122"/>
              </a:rPr>
              <a:t>         </a:t>
            </a:r>
            <a:r>
              <a:rPr lang="en-US" altLang="zh-CN" sz="2000" b="1" dirty="0">
                <a:solidFill>
                  <a:srgbClr val="FF0000"/>
                </a:solidFill>
                <a:latin typeface="华文中宋" panose="02010600040101010101" pitchFamily="2" charset="-122"/>
                <a:ea typeface="华文中宋" panose="02010600040101010101" pitchFamily="2" charset="-122"/>
              </a:rPr>
              <a:t>PRIMARY KEY (</a:t>
            </a:r>
            <a:r>
              <a:rPr lang="en-US" altLang="zh-CN" sz="2000" b="1" dirty="0" err="1">
                <a:solidFill>
                  <a:srgbClr val="FF0000"/>
                </a:solidFill>
                <a:latin typeface="华文中宋" panose="02010600040101010101" pitchFamily="2" charset="-122"/>
                <a:ea typeface="华文中宋" panose="02010600040101010101" pitchFamily="2" charset="-122"/>
              </a:rPr>
              <a:t>Sno</a:t>
            </a:r>
            <a:r>
              <a:rPr lang="en-US" altLang="zh-CN" sz="2000" b="1" dirty="0">
                <a:solidFill>
                  <a:srgbClr val="FF0000"/>
                </a:solidFill>
                <a:latin typeface="华文中宋" panose="02010600040101010101" pitchFamily="2" charset="-122"/>
                <a:ea typeface="华文中宋" panose="02010600040101010101" pitchFamily="2" charset="-122"/>
              </a:rPr>
              <a:t>)</a:t>
            </a:r>
          </a:p>
          <a:p>
            <a:pPr eaLnBrk="1" hangingPunct="1">
              <a:buFont typeface="Wingdings" panose="05000000000000000000" pitchFamily="2" charset="2"/>
              <a:buNone/>
            </a:pPr>
            <a:r>
              <a:rPr lang="en-US" altLang="zh-CN" sz="2000" dirty="0">
                <a:solidFill>
                  <a:schemeClr val="bg1"/>
                </a:solidFill>
                <a:latin typeface="华文中宋" panose="02010600040101010101" pitchFamily="2" charset="-122"/>
                <a:ea typeface="华文中宋" panose="02010600040101010101" pitchFamily="2" charset="-122"/>
              </a:rPr>
              <a:t>      )</a:t>
            </a:r>
          </a:p>
        </p:txBody>
      </p:sp>
      <p:sp>
        <p:nvSpPr>
          <p:cNvPr id="7" name="Rectangle 3">
            <a:extLst>
              <a:ext uri="{FF2B5EF4-FFF2-40B4-BE49-F238E27FC236}">
                <a16:creationId xmlns:a16="http://schemas.microsoft.com/office/drawing/2014/main" id="{5D767084-B315-48F9-B671-4688E6B7F321}"/>
              </a:ext>
            </a:extLst>
          </p:cNvPr>
          <p:cNvSpPr txBox="1">
            <a:spLocks noRot="1" noChangeArrowheads="1"/>
          </p:cNvSpPr>
          <p:nvPr/>
        </p:nvSpPr>
        <p:spPr>
          <a:xfrm>
            <a:off x="3052452" y="1114129"/>
            <a:ext cx="5760640" cy="479659"/>
          </a:xfrm>
          <a:prstGeom prst="rect">
            <a:avLst/>
          </a:prstGeom>
        </p:spPr>
        <p:txBody>
          <a:bodyPr/>
          <a:lstStyle>
            <a:lvl1pPr marL="296327" indent="-296327" algn="l" defTabSz="1014227"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23728" indent="-315734" algn="l" defTabSz="1014227"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1268224" indent="-252234" algn="l" defTabSz="1014227"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6219" indent="-252234" algn="l" defTabSz="1014227"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4214" indent="-252234" algn="l" defTabSz="1014227" rtl="0" eaLnBrk="0" fontAlgn="base" hangingPunct="0">
              <a:spcBef>
                <a:spcPct val="20000"/>
              </a:spcBef>
              <a:spcAft>
                <a:spcPct val="0"/>
              </a:spcAft>
              <a:buFont typeface="Arial" panose="020B0604020202020204" pitchFamily="34" charset="0"/>
              <a:buChar char="»"/>
              <a:defRPr sz="2222"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eaLnBrk="1" hangingPunct="1">
              <a:lnSpc>
                <a:spcPct val="90000"/>
              </a:lnSpc>
              <a:buFont typeface="Wingdings" panose="05000000000000000000" pitchFamily="2" charset="2"/>
              <a:buNone/>
            </a:pPr>
            <a:r>
              <a:rPr lang="zh-CN" altLang="en-US" sz="2592" dirty="0">
                <a:solidFill>
                  <a:schemeClr val="bg1"/>
                </a:solidFill>
              </a:rPr>
              <a:t>用单独一行来定义主码</a:t>
            </a:r>
          </a:p>
        </p:txBody>
      </p:sp>
    </p:spTree>
    <p:extLst>
      <p:ext uri="{BB962C8B-B14F-4D97-AF65-F5344CB8AC3E}">
        <p14:creationId xmlns:p14="http://schemas.microsoft.com/office/powerpoint/2010/main" val="4244007549"/>
      </p:ext>
    </p:extLst>
  </p:cSld>
  <p:clrMapOvr>
    <a:masterClrMapping/>
  </p:clrMapOvr>
  <p:transition spd="slow" advTm="109595">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数据库模板</Template>
  <TotalTime>56755</TotalTime>
  <Words>4666</Words>
  <Application>Microsoft Office PowerPoint</Application>
  <PresentationFormat>自定义</PresentationFormat>
  <Paragraphs>755</Paragraphs>
  <Slides>69</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69</vt:i4>
      </vt:variant>
    </vt:vector>
  </HeadingPairs>
  <TitlesOfParts>
    <vt:vector size="82" baseType="lpstr">
      <vt:lpstr>Monotype Sorts</vt:lpstr>
      <vt:lpstr>华文中宋</vt:lpstr>
      <vt:lpstr>宋体</vt:lpstr>
      <vt:lpstr>微软雅黑</vt:lpstr>
      <vt:lpstr>微软雅黑</vt:lpstr>
      <vt:lpstr>幼圆</vt:lpstr>
      <vt:lpstr>Arial</vt:lpstr>
      <vt:lpstr>Calibri</vt:lpstr>
      <vt:lpstr>Helvetica</vt:lpstr>
      <vt:lpstr>Impact</vt:lpstr>
      <vt:lpstr>Times New Roman</vt:lpstr>
      <vt:lpstr>Wingdings</vt:lpstr>
      <vt:lpstr>Office 主题</vt:lpstr>
      <vt:lpstr>PowerPoint 演示文稿</vt:lpstr>
      <vt:lpstr>数据库的完整性</vt:lpstr>
      <vt:lpstr>数据库的完整性与安全性比较</vt:lpstr>
      <vt:lpstr>完整性维护必须提供相应的机制保障</vt:lpstr>
      <vt:lpstr>PowerPoint 演示文稿</vt:lpstr>
      <vt:lpstr>PowerPoint 演示文稿</vt:lpstr>
      <vt:lpstr>实体完整性定义</vt:lpstr>
      <vt:lpstr>在列级定义主码</vt:lpstr>
      <vt:lpstr>在表级定义主码</vt:lpstr>
      <vt:lpstr>组合属性定位为码</vt:lpstr>
      <vt:lpstr>PowerPoint 演示文稿</vt:lpstr>
      <vt:lpstr>实体完整性检查和违约处理</vt:lpstr>
      <vt:lpstr>全表扫描缺点及解决办法</vt:lpstr>
      <vt:lpstr>B+树索引实体完整性检查和违约处理</vt:lpstr>
      <vt:lpstr>PowerPoint 演示文稿</vt:lpstr>
      <vt:lpstr>PowerPoint 演示文稿</vt:lpstr>
      <vt:lpstr>参照（引用）完整性定义</vt:lpstr>
      <vt:lpstr>在行级定义参照完整性</vt:lpstr>
      <vt:lpstr>在表级定义参照完整性</vt:lpstr>
      <vt:lpstr>PowerPoint 演示文稿</vt:lpstr>
      <vt:lpstr>参照完整性检查和违约处理</vt:lpstr>
      <vt:lpstr>参照完整性检查和违约处理</vt:lpstr>
      <vt:lpstr>可能破坏参照完整性的情况及违约处理</vt:lpstr>
      <vt:lpstr>参照完整性违约处理</vt:lpstr>
      <vt:lpstr>显式说明参照完整性的违约处理</vt:lpstr>
      <vt:lpstr>PowerPoint 演示文稿</vt:lpstr>
      <vt:lpstr>用户定义的完整性</vt:lpstr>
      <vt:lpstr>PowerPoint 演示文稿</vt:lpstr>
      <vt:lpstr>属性上约束条件的定义</vt:lpstr>
      <vt:lpstr>不允许取空值</vt:lpstr>
      <vt:lpstr>列值唯一</vt:lpstr>
      <vt:lpstr>用CHECK短语指定列值应该满足的条件</vt:lpstr>
      <vt:lpstr>属性上约束条件的定义</vt:lpstr>
      <vt:lpstr>属性上的约束条件检查和违约处理</vt:lpstr>
      <vt:lpstr>PowerPoint 演示文稿</vt:lpstr>
      <vt:lpstr>元组（行）上约束条件的定义</vt:lpstr>
      <vt:lpstr>元组上的约束条件的定义</vt:lpstr>
      <vt:lpstr>元组上的约束条件的定义</vt:lpstr>
      <vt:lpstr>元组上约束条件检查和违约处理</vt:lpstr>
      <vt:lpstr>PowerPoint 演示文稿</vt:lpstr>
      <vt:lpstr>完整性约束命名子句</vt:lpstr>
      <vt:lpstr>完整性约束命名子句</vt:lpstr>
      <vt:lpstr>完整性约束命名子句</vt:lpstr>
      <vt:lpstr>修改表中的完整性限制</vt:lpstr>
      <vt:lpstr>修改表中的完整性限制</vt:lpstr>
      <vt:lpstr>PowerPoint 演示文稿</vt:lpstr>
      <vt:lpstr>触发器</vt:lpstr>
      <vt:lpstr>触发器</vt:lpstr>
      <vt:lpstr>定义触发器</vt:lpstr>
      <vt:lpstr>PowerPoint 演示文稿</vt:lpstr>
      <vt:lpstr>定义触发器的说明</vt:lpstr>
      <vt:lpstr>定义触发器的语法说明</vt:lpstr>
      <vt:lpstr>定义触发器的语法说明</vt:lpstr>
      <vt:lpstr>定义触发器的语法说明</vt:lpstr>
      <vt:lpstr>触发动作体</vt:lpstr>
      <vt:lpstr>定义触发器</vt:lpstr>
      <vt:lpstr>定义触发器举例</vt:lpstr>
      <vt:lpstr>定义触发器</vt:lpstr>
      <vt:lpstr>SQL Server中创建触发器语法格式</vt:lpstr>
      <vt:lpstr>举例</vt:lpstr>
      <vt:lpstr>举例</vt:lpstr>
      <vt:lpstr>举例</vt:lpstr>
      <vt:lpstr>Oracle 创建触发器语法格式</vt:lpstr>
      <vt:lpstr>用Oracle实现限制将SC表中不及格学生的成绩改为及格</vt:lpstr>
      <vt:lpstr>PowerPoint 演示文稿</vt:lpstr>
      <vt:lpstr>激活触发器</vt:lpstr>
      <vt:lpstr>PowerPoint 演示文稿</vt:lpstr>
      <vt:lpstr>删除触发器</vt:lpstr>
      <vt:lpstr>小结</vt:lpstr>
    </vt:vector>
  </TitlesOfParts>
  <Company>idke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数据库系统概论</dc:title>
  <dc:creator>czlong</dc:creator>
  <cp:lastModifiedBy>映松 陈</cp:lastModifiedBy>
  <cp:revision>1051</cp:revision>
  <dcterms:created xsi:type="dcterms:W3CDTF">2000-08-09T08:19:19Z</dcterms:created>
  <dcterms:modified xsi:type="dcterms:W3CDTF">2023-06-16T00:50:45Z</dcterms:modified>
</cp:coreProperties>
</file>